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4"/>
  </p:sldMasterIdLst>
  <p:notesMasterIdLst>
    <p:notesMasterId r:id="rId61"/>
  </p:notesMasterIdLst>
  <p:handoutMasterIdLst>
    <p:handoutMasterId r:id="rId62"/>
  </p:handoutMasterIdLst>
  <p:sldIdLst>
    <p:sldId id="418" r:id="rId5"/>
    <p:sldId id="419" r:id="rId6"/>
    <p:sldId id="420" r:id="rId7"/>
    <p:sldId id="421" r:id="rId8"/>
    <p:sldId id="422" r:id="rId9"/>
    <p:sldId id="471" r:id="rId10"/>
    <p:sldId id="423" r:id="rId11"/>
    <p:sldId id="424" r:id="rId12"/>
    <p:sldId id="425" r:id="rId13"/>
    <p:sldId id="426" r:id="rId14"/>
    <p:sldId id="427" r:id="rId15"/>
    <p:sldId id="428" r:id="rId16"/>
    <p:sldId id="429" r:id="rId17"/>
    <p:sldId id="430" r:id="rId18"/>
    <p:sldId id="431" r:id="rId19"/>
    <p:sldId id="432" r:id="rId20"/>
    <p:sldId id="433" r:id="rId21"/>
    <p:sldId id="434" r:id="rId22"/>
    <p:sldId id="435" r:id="rId23"/>
    <p:sldId id="436" r:id="rId24"/>
    <p:sldId id="437" r:id="rId25"/>
    <p:sldId id="438" r:id="rId26"/>
    <p:sldId id="439" r:id="rId27"/>
    <p:sldId id="440" r:id="rId28"/>
    <p:sldId id="441" r:id="rId29"/>
    <p:sldId id="442" r:id="rId30"/>
    <p:sldId id="443" r:id="rId31"/>
    <p:sldId id="444" r:id="rId32"/>
    <p:sldId id="445" r:id="rId33"/>
    <p:sldId id="446" r:id="rId34"/>
    <p:sldId id="447" r:id="rId35"/>
    <p:sldId id="448" r:id="rId36"/>
    <p:sldId id="449" r:id="rId37"/>
    <p:sldId id="450" r:id="rId38"/>
    <p:sldId id="451" r:id="rId39"/>
    <p:sldId id="452" r:id="rId40"/>
    <p:sldId id="453" r:id="rId41"/>
    <p:sldId id="454" r:id="rId42"/>
    <p:sldId id="455" r:id="rId43"/>
    <p:sldId id="456" r:id="rId44"/>
    <p:sldId id="457" r:id="rId45"/>
    <p:sldId id="458"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398" r:id="rId59"/>
    <p:sldId id="417" r:id="rId60"/>
  </p:sldIdLst>
  <p:sldSz cx="12192000" cy="6858000"/>
  <p:notesSz cx="6858000" cy="9144000"/>
  <p:embeddedFontLst>
    <p:embeddedFont>
      <p:font typeface="Helvetica35-Thin" panose="020B0604020202020204" charset="0"/>
      <p:regular r:id="rId63"/>
    </p:embeddedFont>
    <p:embeddedFont>
      <p:font typeface="Tw Cen MT" panose="020B0602020104020603" pitchFamily="34" charset="0"/>
      <p:regular r:id="rId64"/>
      <p:bold r:id="rId65"/>
      <p:italic r:id="rId66"/>
      <p:boldItalic r:id="rId67"/>
    </p:embeddedFont>
    <p:embeddedFont>
      <p:font typeface="Consolas" panose="020B0609020204030204" pitchFamily="49" charset="0"/>
      <p:regular r:id="rId68"/>
      <p:bold r:id="rId69"/>
      <p:italic r:id="rId70"/>
      <p:boldItalic r:id="rId71"/>
    </p:embeddedFont>
    <p:embeddedFont>
      <p:font typeface="Open Sans" panose="020B0604020202020204" charset="0"/>
      <p:regular r:id="rId72"/>
      <p:bold r:id="rId73"/>
      <p:italic r:id="rId74"/>
      <p:boldItalic r:id="rId75"/>
    </p:embeddedFont>
    <p:embeddedFont>
      <p:font typeface="Helvetica" panose="020B0604020202020204" pitchFamily="34"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
      <p:font typeface="Calibri" panose="020F0502020204030204" pitchFamily="34" charset="0"/>
      <p:regular r:id="rId84"/>
      <p:bold r:id="rId85"/>
      <p:italic r:id="rId86"/>
      <p:bold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32" userDrawn="1">
          <p15:clr>
            <a:srgbClr val="A4A3A4"/>
          </p15:clr>
        </p15:guide>
        <p15:guide id="2" orient="horz" pos="1706" userDrawn="1">
          <p15:clr>
            <a:srgbClr val="A4A3A4"/>
          </p15:clr>
        </p15:guide>
        <p15:guide id="3" orient="horz" pos="3838" userDrawn="1">
          <p15:clr>
            <a:srgbClr val="A4A3A4"/>
          </p15:clr>
        </p15:guide>
        <p15:guide id="4" orient="horz" pos="10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ra Assin Sunye" initials="CAS" lastIdx="4" clrIdx="0">
    <p:extLst>
      <p:ext uri="{19B8F6BF-5375-455C-9EA6-DF929625EA0E}">
        <p15:presenceInfo xmlns:p15="http://schemas.microsoft.com/office/powerpoint/2012/main" userId="c3a0c3d9ed5fb5d9" providerId="Windows Live"/>
      </p:ext>
    </p:extLst>
  </p:cmAuthor>
  <p:cmAuthor id="2" name="Belen Muñiz" initials="BM" lastIdx="2" clrIdx="1">
    <p:extLst>
      <p:ext uri="{19B8F6BF-5375-455C-9EA6-DF929625EA0E}">
        <p15:presenceInfo xmlns:p15="http://schemas.microsoft.com/office/powerpoint/2012/main" userId="S003000092FB62EC@LIVE.COM" providerId="AD"/>
      </p:ext>
    </p:extLst>
  </p:cmAuthor>
  <p:cmAuthor id="3" name="belen muniz" initials="bm" lastIdx="3" clrIdx="2">
    <p:extLst>
      <p:ext uri="{19B8F6BF-5375-455C-9EA6-DF929625EA0E}">
        <p15:presenceInfo xmlns:p15="http://schemas.microsoft.com/office/powerpoint/2012/main" userId="ed141f22d02a89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0FF"/>
    <a:srgbClr val="43536D"/>
    <a:srgbClr val="0C002A"/>
    <a:srgbClr val="130042"/>
    <a:srgbClr val="26034D"/>
    <a:srgbClr val="01DBFF"/>
    <a:srgbClr val="00DBFF"/>
    <a:srgbClr val="12003E"/>
    <a:srgbClr val="1721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5" autoAdjust="0"/>
    <p:restoredTop sz="81481" autoAdjust="0"/>
  </p:normalViewPr>
  <p:slideViewPr>
    <p:cSldViewPr snapToGrid="0">
      <p:cViewPr varScale="1">
        <p:scale>
          <a:sx n="86" d="100"/>
          <a:sy n="86" d="100"/>
        </p:scale>
        <p:origin x="504" y="67"/>
      </p:cViewPr>
      <p:guideLst>
        <p:guide pos="1232"/>
        <p:guide orient="horz" pos="1706"/>
        <p:guide orient="horz" pos="3838"/>
        <p:guide orient="horz" pos="1049"/>
      </p:guideLst>
    </p:cSldViewPr>
  </p:slideViewPr>
  <p:outlineViewPr>
    <p:cViewPr>
      <p:scale>
        <a:sx n="33" d="100"/>
        <a:sy n="33" d="100"/>
      </p:scale>
      <p:origin x="0" y="-748"/>
    </p:cViewPr>
  </p:outlineViewPr>
  <p:notesTextViewPr>
    <p:cViewPr>
      <p:scale>
        <a:sx n="3" d="2"/>
        <a:sy n="3" d="2"/>
      </p:scale>
      <p:origin x="0" y="0"/>
    </p:cViewPr>
  </p:notesTextViewPr>
  <p:sorterViewPr>
    <p:cViewPr varScale="1">
      <p:scale>
        <a:sx n="100" d="100"/>
        <a:sy n="100" d="100"/>
      </p:scale>
      <p:origin x="0" y="-5584"/>
    </p:cViewPr>
  </p:sorterViewPr>
  <p:notesViewPr>
    <p:cSldViewPr snapToGrid="0" showGuides="1">
      <p:cViewPr varScale="1">
        <p:scale>
          <a:sx n="88" d="100"/>
          <a:sy n="88" d="100"/>
        </p:scale>
        <p:origin x="2214" y="84"/>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84" Type="http://schemas.openxmlformats.org/officeDocument/2006/relationships/font" Target="fonts/font22.fntdata"/><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9.fntdata"/><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87" Type="http://schemas.openxmlformats.org/officeDocument/2006/relationships/font" Target="fonts/font25.fntdata"/><Relationship Id="rId5" Type="http://schemas.openxmlformats.org/officeDocument/2006/relationships/slide" Target="slides/slide1.xml"/><Relationship Id="rId61" Type="http://schemas.openxmlformats.org/officeDocument/2006/relationships/notesMaster" Target="notesMasters/notesMaster1.xml"/><Relationship Id="rId82" Type="http://schemas.openxmlformats.org/officeDocument/2006/relationships/font" Target="fonts/font20.fntdata"/><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a Soto Castro" userId="8b739d3f-700c-46c0-881a-5f916d036e10" providerId="ADAL" clId="{9FFF2217-1730-4306-BA1B-0A638D202CA8}"/>
    <pc:docChg chg="modMainMaster">
      <pc:chgData name="María Soto Castro" userId="8b739d3f-700c-46c0-881a-5f916d036e10" providerId="ADAL" clId="{9FFF2217-1730-4306-BA1B-0A638D202CA8}" dt="2017-11-03T13:59:57.269" v="20"/>
      <pc:docMkLst>
        <pc:docMk/>
      </pc:docMkLst>
      <pc:sldMasterChg chg="modSldLayout">
        <pc:chgData name="María Soto Castro" userId="8b739d3f-700c-46c0-881a-5f916d036e10" providerId="ADAL" clId="{9FFF2217-1730-4306-BA1B-0A638D202CA8}" dt="2017-11-03T13:59:57.269" v="20"/>
        <pc:sldMasterMkLst>
          <pc:docMk/>
          <pc:sldMasterMk cId="1210962845" sldId="2147483672"/>
        </pc:sldMasterMkLst>
        <pc:sldLayoutChg chg="modSp">
          <pc:chgData name="María Soto Castro" userId="8b739d3f-700c-46c0-881a-5f916d036e10" providerId="ADAL" clId="{9FFF2217-1730-4306-BA1B-0A638D202CA8}" dt="2017-11-03T13:59:57.269" v="20"/>
          <pc:sldLayoutMkLst>
            <pc:docMk/>
            <pc:sldMasterMk cId="1210962845" sldId="2147483672"/>
            <pc:sldLayoutMk cId="2892420350" sldId="2147483762"/>
          </pc:sldLayoutMkLst>
          <pc:spChg chg="mod">
            <ac:chgData name="María Soto Castro" userId="8b739d3f-700c-46c0-881a-5f916d036e10" providerId="ADAL" clId="{9FFF2217-1730-4306-BA1B-0A638D202CA8}" dt="2017-11-03T13:58:03.004" v="0" actId="20577"/>
            <ac:spMkLst>
              <pc:docMk/>
              <pc:sldMasterMk cId="1210962845" sldId="2147483672"/>
              <pc:sldLayoutMk cId="2892420350" sldId="2147483762"/>
              <ac:spMk id="19" creationId="{00000000-0000-0000-0000-000000000000}"/>
            </ac:spMkLst>
          </pc:spChg>
          <pc:spChg chg="mod">
            <ac:chgData name="María Soto Castro" userId="8b739d3f-700c-46c0-881a-5f916d036e10" providerId="ADAL" clId="{9FFF2217-1730-4306-BA1B-0A638D202CA8}" dt="2017-11-03T13:59:25.205" v="19" actId="14100"/>
            <ac:spMkLst>
              <pc:docMk/>
              <pc:sldMasterMk cId="1210962845" sldId="2147483672"/>
              <pc:sldLayoutMk cId="2892420350" sldId="2147483762"/>
              <ac:spMk id="22" creationId="{00000000-0000-0000-0000-000000000000}"/>
            </ac:spMkLst>
          </pc:spChg>
          <pc:spChg chg="mod">
            <ac:chgData name="María Soto Castro" userId="8b739d3f-700c-46c0-881a-5f916d036e10" providerId="ADAL" clId="{9FFF2217-1730-4306-BA1B-0A638D202CA8}" dt="2017-11-03T13:59:57.269" v="20"/>
            <ac:spMkLst>
              <pc:docMk/>
              <pc:sldMasterMk cId="1210962845" sldId="2147483672"/>
              <pc:sldLayoutMk cId="2892420350" sldId="2147483762"/>
              <ac:spMk id="30"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DDFB6-CA13-4FEC-8ED3-F8810E2E31A9}" type="datetimeFigureOut">
              <a:rPr lang="es-ES" smtClean="0"/>
              <a:t>21/02/2018</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65B1-DC05-4021-8D2D-3F6A77956557}" type="slidenum">
              <a:rPr lang="es-ES" smtClean="0"/>
              <a:t>‹Nº›</a:t>
            </a:fld>
            <a:endParaRPr lang="es-ES"/>
          </a:p>
        </p:txBody>
      </p:sp>
    </p:spTree>
    <p:extLst>
      <p:ext uri="{BB962C8B-B14F-4D97-AF65-F5344CB8AC3E}">
        <p14:creationId xmlns:p14="http://schemas.microsoft.com/office/powerpoint/2010/main" val="2588672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8DDE1-7473-4089-A3EB-80E19C00570C}" type="datetimeFigureOut">
              <a:rPr lang="en-US" smtClean="0"/>
              <a:t>2/21/2018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BB2E5-D305-412D-A528-E39D5186BA83}" type="slidenum">
              <a:rPr lang="en-US" smtClean="0"/>
              <a:t>‹Nº›</a:t>
            </a:fld>
            <a:endParaRPr lang="en-US"/>
          </a:p>
        </p:txBody>
      </p:sp>
    </p:spTree>
    <p:extLst>
      <p:ext uri="{BB962C8B-B14F-4D97-AF65-F5344CB8AC3E}">
        <p14:creationId xmlns:p14="http://schemas.microsoft.com/office/powerpoint/2010/main" val="16896451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33383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619787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283070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114979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201539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2919601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2357231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2852030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23</a:t>
            </a:fld>
            <a:endParaRPr lang="es-ES" dirty="0"/>
          </a:p>
        </p:txBody>
      </p:sp>
    </p:spTree>
    <p:extLst>
      <p:ext uri="{BB962C8B-B14F-4D97-AF65-F5344CB8AC3E}">
        <p14:creationId xmlns:p14="http://schemas.microsoft.com/office/powerpoint/2010/main" val="4139266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4250548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42599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956787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604007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2/21/2018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778336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28</a:t>
            </a:fld>
            <a:endParaRPr lang="es-ES" dirty="0"/>
          </a:p>
        </p:txBody>
      </p:sp>
    </p:spTree>
    <p:extLst>
      <p:ext uri="{BB962C8B-B14F-4D97-AF65-F5344CB8AC3E}">
        <p14:creationId xmlns:p14="http://schemas.microsoft.com/office/powerpoint/2010/main" val="744380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12724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050833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34</a:t>
            </a:fld>
            <a:endParaRPr lang="en-US"/>
          </a:p>
        </p:txBody>
      </p:sp>
    </p:spTree>
    <p:extLst>
      <p:ext uri="{BB962C8B-B14F-4D97-AF65-F5344CB8AC3E}">
        <p14:creationId xmlns:p14="http://schemas.microsoft.com/office/powerpoint/2010/main" val="2070702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2686832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2120838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441406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205931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2/21/2018 4:44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525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653177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011320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854020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50</a:t>
            </a:fld>
            <a:endParaRPr lang="en-US"/>
          </a:p>
        </p:txBody>
      </p:sp>
    </p:spTree>
    <p:extLst>
      <p:ext uri="{BB962C8B-B14F-4D97-AF65-F5344CB8AC3E}">
        <p14:creationId xmlns:p14="http://schemas.microsoft.com/office/powerpoint/2010/main" val="4253638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51</a:t>
            </a:fld>
            <a:endParaRPr lang="en-US"/>
          </a:p>
        </p:txBody>
      </p:sp>
    </p:spTree>
    <p:extLst>
      <p:ext uri="{BB962C8B-B14F-4D97-AF65-F5344CB8AC3E}">
        <p14:creationId xmlns:p14="http://schemas.microsoft.com/office/powerpoint/2010/main" val="1807363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1872209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53</a:t>
            </a:fld>
            <a:endParaRPr lang="en-US"/>
          </a:p>
        </p:txBody>
      </p:sp>
    </p:spTree>
    <p:extLst>
      <p:ext uri="{BB962C8B-B14F-4D97-AF65-F5344CB8AC3E}">
        <p14:creationId xmlns:p14="http://schemas.microsoft.com/office/powerpoint/2010/main" val="186374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5</a:t>
            </a:fld>
            <a:endParaRPr lang="es-ES"/>
          </a:p>
        </p:txBody>
      </p:sp>
    </p:spTree>
    <p:extLst>
      <p:ext uri="{BB962C8B-B14F-4D97-AF65-F5344CB8AC3E}">
        <p14:creationId xmlns:p14="http://schemas.microsoft.com/office/powerpoint/2010/main" val="232892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4684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899254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80400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3906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2/21/2018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565053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Longtitle">
    <p:spTree>
      <p:nvGrpSpPr>
        <p:cNvPr id="1" name=""/>
        <p:cNvGrpSpPr/>
        <p:nvPr/>
      </p:nvGrpSpPr>
      <p:grpSpPr>
        <a:xfrm>
          <a:off x="0" y="0"/>
          <a:ext cx="0" cy="0"/>
          <a:chOff x="0" y="0"/>
          <a:chExt cx="0" cy="0"/>
        </a:xfrm>
      </p:grpSpPr>
      <p:sp>
        <p:nvSpPr>
          <p:cNvPr id="8" name="fecha"/>
          <p:cNvSpPr>
            <a:spLocks noGrp="1"/>
          </p:cNvSpPr>
          <p:nvPr>
            <p:ph type="body" sz="quarter" idx="14" hasCustomPrompt="1"/>
          </p:nvPr>
        </p:nvSpPr>
        <p:spPr>
          <a:xfrm>
            <a:off x="5272215" y="3234402"/>
            <a:ext cx="5865340" cy="523220"/>
          </a:xfrm>
        </p:spPr>
        <p:txBody>
          <a:bodyPr wrap="square" anchor="ctr">
            <a:spAutoFit/>
          </a:bodyPr>
          <a:lstStyle>
            <a:lvl1pPr marL="0" indent="0" algn="l">
              <a:buNone/>
              <a:defRPr sz="28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15" name="titulo"/>
          <p:cNvSpPr>
            <a:spLocks noGrp="1"/>
          </p:cNvSpPr>
          <p:nvPr>
            <p:ph type="title" hasCustomPrompt="1"/>
          </p:nvPr>
        </p:nvSpPr>
        <p:spPr>
          <a:xfrm>
            <a:off x="5272215" y="938877"/>
            <a:ext cx="5865341" cy="2264568"/>
          </a:xfrm>
        </p:spPr>
        <p:txBody>
          <a:bodyPr anchor="t" anchorCtr="0">
            <a:noAutofit/>
          </a:bodyPr>
          <a:lstStyle>
            <a:lvl1pPr>
              <a:defRPr sz="4800" b="0">
                <a:solidFill>
                  <a:srgbClr val="00D0FF"/>
                </a:solidFill>
              </a:defRPr>
            </a:lvl1pPr>
          </a:lstStyle>
          <a:p>
            <a:r>
              <a:rPr lang="en-US" dirty="0" err="1"/>
              <a:t>Nombre</a:t>
            </a:r>
            <a:r>
              <a:rPr lang="en-US" dirty="0"/>
              <a:t> del </a:t>
            </a:r>
            <a:r>
              <a:rPr lang="en-US" dirty="0" err="1"/>
              <a:t>evento</a:t>
            </a:r>
            <a:r>
              <a:rPr lang="en-US" dirty="0"/>
              <a:t> </a:t>
            </a:r>
            <a:r>
              <a:rPr lang="en-US" dirty="0" err="1"/>
              <a:t>en</a:t>
            </a:r>
            <a:r>
              <a:rPr lang="en-US" dirty="0"/>
              <a:t> </a:t>
            </a:r>
            <a:r>
              <a:rPr lang="en-US" dirty="0" err="1"/>
              <a:t>varias</a:t>
            </a:r>
            <a:r>
              <a:rPr lang="en-US" dirty="0"/>
              <a:t> </a:t>
            </a:r>
            <a:r>
              <a:rPr lang="en-US" dirty="0" err="1"/>
              <a:t>lineas</a:t>
            </a:r>
            <a:r>
              <a:rPr lang="en-US" dirty="0"/>
              <a:t> de </a:t>
            </a:r>
            <a:r>
              <a:rPr lang="en-US" dirty="0" err="1"/>
              <a:t>texto</a:t>
            </a:r>
            <a:r>
              <a:rPr lang="en-US" dirty="0"/>
              <a: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2261" y="2928045"/>
            <a:ext cx="3240000" cy="550800"/>
          </a:xfrm>
          <a:prstGeom prst="rect">
            <a:avLst/>
          </a:prstGeom>
        </p:spPr>
      </p:pic>
      <p:cxnSp>
        <p:nvCxnSpPr>
          <p:cNvPr id="29" name="linea"/>
          <p:cNvCxnSpPr/>
          <p:nvPr userDrawn="1"/>
        </p:nvCxnSpPr>
        <p:spPr>
          <a:xfrm>
            <a:off x="5362831" y="3854306"/>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5107459" y="841786"/>
            <a:ext cx="6182481"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echa"/>
          <p:cNvSpPr>
            <a:spLocks noGrp="1"/>
          </p:cNvSpPr>
          <p:nvPr>
            <p:ph type="body" sz="quarter" idx="15" hasCustomPrompt="1"/>
          </p:nvPr>
        </p:nvSpPr>
        <p:spPr>
          <a:xfrm>
            <a:off x="5272215" y="5027390"/>
            <a:ext cx="5865340" cy="461665"/>
          </a:xfrm>
        </p:spPr>
        <p:txBody>
          <a:bodyPr wrap="square" anchor="ctr">
            <a:spAutoFit/>
          </a:bodyPr>
          <a:lstStyle>
            <a:lvl1pPr marL="0" indent="0" algn="l">
              <a:buNone/>
              <a:defRPr sz="24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Nombre</a:t>
            </a:r>
            <a:r>
              <a:rPr lang="en-US" dirty="0"/>
              <a:t> ponente</a:t>
            </a:r>
          </a:p>
        </p:txBody>
      </p:sp>
      <p:sp>
        <p:nvSpPr>
          <p:cNvPr id="12" name="fecha"/>
          <p:cNvSpPr>
            <a:spLocks noGrp="1"/>
          </p:cNvSpPr>
          <p:nvPr>
            <p:ph type="body" sz="quarter" idx="16" hasCustomPrompt="1"/>
          </p:nvPr>
        </p:nvSpPr>
        <p:spPr>
          <a:xfrm>
            <a:off x="5272215" y="3917713"/>
            <a:ext cx="5865340" cy="1077218"/>
          </a:xfrm>
        </p:spPr>
        <p:txBody>
          <a:bodyPr wrap="square" anchor="ctr">
            <a:spAutoFit/>
          </a:bodyPr>
          <a:lstStyle>
            <a:lvl1pPr marL="0" indent="0" algn="l">
              <a:buNone/>
              <a:defRPr sz="3200" b="1" cap="none" baseline="0">
                <a:solidFill>
                  <a:srgbClr val="00D0FF"/>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Tema</a:t>
            </a:r>
            <a:r>
              <a:rPr lang="en-US" dirty="0"/>
              <a:t> de la </a:t>
            </a:r>
            <a:r>
              <a:rPr lang="en-US" dirty="0" err="1"/>
              <a:t>charla</a:t>
            </a:r>
            <a:r>
              <a:rPr lang="en-US" dirty="0"/>
              <a:t> </a:t>
            </a:r>
            <a:r>
              <a:rPr lang="en-US" dirty="0" err="1"/>
              <a:t>en</a:t>
            </a:r>
            <a:r>
              <a:rPr lang="en-US" dirty="0"/>
              <a:t> dos </a:t>
            </a:r>
            <a:r>
              <a:rPr lang="en-US" dirty="0" err="1"/>
              <a:t>lineas</a:t>
            </a:r>
            <a:r>
              <a:rPr lang="en-US" dirty="0"/>
              <a:t> de </a:t>
            </a:r>
            <a:r>
              <a:rPr lang="en-US" dirty="0" err="1"/>
              <a:t>texto</a:t>
            </a:r>
            <a:endParaRPr lang="en-US" dirty="0"/>
          </a:p>
        </p:txBody>
      </p:sp>
      <p:sp>
        <p:nvSpPr>
          <p:cNvPr id="13" name="fecha"/>
          <p:cNvSpPr>
            <a:spLocks noGrp="1"/>
          </p:cNvSpPr>
          <p:nvPr>
            <p:ph type="body" sz="quarter" idx="17" hasCustomPrompt="1"/>
          </p:nvPr>
        </p:nvSpPr>
        <p:spPr>
          <a:xfrm>
            <a:off x="5272215" y="5498182"/>
            <a:ext cx="5865340" cy="400110"/>
          </a:xfrm>
        </p:spPr>
        <p:txBody>
          <a:bodyPr wrap="square" anchor="ctr">
            <a:spAutoFit/>
          </a:bodyPr>
          <a:lstStyle>
            <a:lvl1pPr marL="0" indent="0" algn="l">
              <a:buNone/>
              <a:defRPr sz="20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Cargo del ponente</a:t>
            </a:r>
          </a:p>
        </p:txBody>
      </p:sp>
    </p:spTree>
    <p:extLst>
      <p:ext uri="{BB962C8B-B14F-4D97-AF65-F5344CB8AC3E}">
        <p14:creationId xmlns:p14="http://schemas.microsoft.com/office/powerpoint/2010/main" val="1231538076"/>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mnasSubtitulo">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2100470"/>
            <a:ext cx="9720471" cy="3438939"/>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1"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5272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mnas">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1764000"/>
            <a:ext cx="9720471" cy="4320000"/>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2637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11480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2919346"/>
            <a:ext cx="5642610" cy="319653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494270"/>
            <a:ext cx="5642610" cy="1944130"/>
          </a:xfrm>
        </p:spPr>
        <p:txBody>
          <a:bodyPr anchor="t"/>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2523071"/>
            <a:ext cx="5642611" cy="396274"/>
          </a:xfrm>
        </p:spPr>
        <p:txBody>
          <a:bodyPr>
            <a:normAutofit/>
          </a:bodyPr>
          <a:lstStyle>
            <a:lvl1pPr algn="l">
              <a:defRPr sz="16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992361" y="2438400"/>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49217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igoText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14971" y="3704929"/>
            <a:ext cx="5290800" cy="249267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6365942" y="986121"/>
            <a:ext cx="5290800" cy="2046396"/>
          </a:xfrm>
        </p:spPr>
        <p:txBody>
          <a:bodyPr/>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88400" y="6450171"/>
            <a:ext cx="1044000" cy="177480"/>
          </a:xfrm>
          <a:prstGeom prst="rect">
            <a:avLst/>
          </a:prstGeom>
        </p:spPr>
      </p:pic>
      <p:sp>
        <p:nvSpPr>
          <p:cNvPr id="5" name="Marcador de texto 4"/>
          <p:cNvSpPr>
            <a:spLocks noGrp="1"/>
          </p:cNvSpPr>
          <p:nvPr>
            <p:ph type="body" sz="quarter" idx="12" hasCustomPrompt="1"/>
          </p:nvPr>
        </p:nvSpPr>
        <p:spPr>
          <a:xfrm>
            <a:off x="6414972" y="3210385"/>
            <a:ext cx="5290800" cy="458258"/>
          </a:xfrm>
        </p:spPr>
        <p:txBody>
          <a:bodyPr/>
          <a:lstStyle>
            <a:lvl1pPr algn="l">
              <a:defRPr sz="1800">
                <a:solidFill>
                  <a:schemeClr val="tx1"/>
                </a:solidFill>
              </a:defRPr>
            </a:lvl1pPr>
          </a:lstStyle>
          <a:p>
            <a:pPr lvl="0"/>
            <a:r>
              <a:rPr lang="es-ES" dirty="0"/>
              <a:t>SOMETHING ABOUT</a:t>
            </a:r>
          </a:p>
        </p:txBody>
      </p:sp>
      <p:cxnSp>
        <p:nvCxnSpPr>
          <p:cNvPr id="11" name="Straight Connector 11"/>
          <p:cNvCxnSpPr>
            <a:cxnSpLocks/>
          </p:cNvCxnSpPr>
          <p:nvPr userDrawn="1"/>
        </p:nvCxnSpPr>
        <p:spPr>
          <a:xfrm>
            <a:off x="6515120" y="3146965"/>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1"/>
            <a:ext cx="5849257"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4"/>
          </p:nvPr>
        </p:nvSpPr>
        <p:spPr>
          <a:xfrm>
            <a:off x="573313" y="682171"/>
            <a:ext cx="4956629" cy="551542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7" name="Footer Placeholder 6"/>
          <p:cNvSpPr>
            <a:spLocks noGrp="1"/>
          </p:cNvSpPr>
          <p:nvPr>
            <p:ph type="ftr" sz="quarter" idx="10"/>
          </p:nvPr>
        </p:nvSpPr>
        <p:spPr>
          <a:xfrm>
            <a:off x="8738726" y="6375468"/>
            <a:ext cx="1861224" cy="365125"/>
          </a:xfrm>
        </p:spPr>
        <p:txBody>
          <a:bodyPr/>
          <a:lstStyle>
            <a:lvl1pPr algn="l">
              <a:defRPr>
                <a:solidFill>
                  <a:srgbClr val="00D0FF"/>
                </a:solidFill>
              </a:defRPr>
            </a:lvl1pPr>
          </a:lstStyle>
          <a:p>
            <a:r>
              <a:rPr lang="es-ES" dirty="0"/>
              <a:t>@plainconcepts </a:t>
            </a:r>
          </a:p>
        </p:txBody>
      </p:sp>
    </p:spTree>
    <p:extLst>
      <p:ext uri="{BB962C8B-B14F-4D97-AF65-F5344CB8AC3E}">
        <p14:creationId xmlns:p14="http://schemas.microsoft.com/office/powerpoint/2010/main" val="95796855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uloCodig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11964" y="1324310"/>
            <a:ext cx="9720471" cy="582588"/>
          </a:xfrm>
        </p:spPr>
        <p:txBody>
          <a:bodyPr>
            <a:normAutofit/>
          </a:bodyPr>
          <a:lstStyle>
            <a:lvl1pPr marL="0" indent="0" algn="ctr">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sp>
        <p:nvSpPr>
          <p:cNvPr id="12" name="Rectángulo 11"/>
          <p:cNvSpPr/>
          <p:nvPr userDrawn="1"/>
        </p:nvSpPr>
        <p:spPr>
          <a:xfrm>
            <a:off x="0" y="2027583"/>
            <a:ext cx="12192000" cy="42931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sp>
        <p:nvSpPr>
          <p:cNvPr id="14" name="Marcador de texto 13"/>
          <p:cNvSpPr>
            <a:spLocks noGrp="1"/>
          </p:cNvSpPr>
          <p:nvPr>
            <p:ph type="body" sz="quarter" idx="14"/>
          </p:nvPr>
        </p:nvSpPr>
        <p:spPr>
          <a:xfrm>
            <a:off x="1307007" y="2184388"/>
            <a:ext cx="9720471" cy="3977873"/>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13"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a:t>@plainconcepts #PlainConceptsTechDay</a:t>
            </a:r>
            <a:endParaRPr lang="es-ES" dirty="0"/>
          </a:p>
        </p:txBody>
      </p:sp>
      <p:pic>
        <p:nvPicPr>
          <p:cNvPr id="15"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16" name="Title 3"/>
          <p:cNvSpPr>
            <a:spLocks noGrp="1"/>
          </p:cNvSpPr>
          <p:nvPr>
            <p:ph type="title"/>
          </p:nvPr>
        </p:nvSpPr>
        <p:spPr>
          <a:xfrm>
            <a:off x="1311966" y="0"/>
            <a:ext cx="9720470" cy="1066698"/>
          </a:xfrm>
        </p:spPr>
        <p:txBody>
          <a:bodyPr/>
          <a:lstStyle>
            <a:lvl1pPr algn="ctr">
              <a:defRPr>
                <a:solidFill>
                  <a:srgbClr val="43536D"/>
                </a:solidFill>
              </a:defRPr>
            </a:lvl1pPr>
          </a:lstStyle>
          <a:p>
            <a:r>
              <a:rPr lang="en-US" dirty="0"/>
              <a:t>Click to edit Master title style</a:t>
            </a:r>
            <a:endParaRPr lang="es-ES" dirty="0"/>
          </a:p>
        </p:txBody>
      </p:sp>
      <p:sp>
        <p:nvSpPr>
          <p:cNvPr id="17" name="Marcador de texto 4"/>
          <p:cNvSpPr>
            <a:spLocks noGrp="1"/>
          </p:cNvSpPr>
          <p:nvPr>
            <p:ph type="body" sz="quarter" idx="15" hasCustomPrompt="1"/>
          </p:nvPr>
        </p:nvSpPr>
        <p:spPr>
          <a:xfrm>
            <a:off x="1311964" y="900056"/>
            <a:ext cx="9720471" cy="424254"/>
          </a:xfrm>
        </p:spPr>
        <p:txBody>
          <a:bodyPr/>
          <a:lstStyle>
            <a:lvl1pPr algn="ctr">
              <a:defRPr sz="1600">
                <a:solidFill>
                  <a:schemeClr val="tx1"/>
                </a:solidFill>
              </a:defRPr>
            </a:lvl1pPr>
          </a:lstStyle>
          <a:p>
            <a:pPr lvl="0"/>
            <a:r>
              <a:rPr lang="es-ES" dirty="0"/>
              <a:t>SUBITUTLO</a:t>
            </a:r>
          </a:p>
        </p:txBody>
      </p:sp>
      <p:cxnSp>
        <p:nvCxnSpPr>
          <p:cNvPr id="18" name="Straight Connector 11"/>
          <p:cNvCxnSpPr>
            <a:cxnSpLocks/>
          </p:cNvCxnSpPr>
          <p:nvPr userDrawn="1"/>
        </p:nvCxnSpPr>
        <p:spPr>
          <a:xfrm>
            <a:off x="5826000" y="126274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004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8806378D-BB11-447D-A159-DFA6D8F33C27}"/>
              </a:ext>
            </a:extLst>
          </p:cNvPr>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 </a:t>
            </a:r>
          </a:p>
        </p:txBody>
      </p:sp>
      <p:sp>
        <p:nvSpPr>
          <p:cNvPr id="6" name="Slide Number Placeholder 8">
            <a:extLst>
              <a:ext uri="{FF2B5EF4-FFF2-40B4-BE49-F238E27FC236}">
                <a16:creationId xmlns:a16="http://schemas.microsoft.com/office/drawing/2014/main" id="{E9A90DDB-80B3-4FA1-A895-63BAB5A92425}"/>
              </a:ext>
            </a:extLst>
          </p:cNvPr>
          <p:cNvSpPr>
            <a:spLocks noGrp="1"/>
          </p:cNvSpPr>
          <p:nvPr>
            <p:ph type="sldNum" sz="quarter" idx="11"/>
          </p:nvPr>
        </p:nvSpPr>
        <p:spPr>
          <a:xfrm>
            <a:off x="11245174" y="6375468"/>
            <a:ext cx="770106" cy="365125"/>
          </a:xfrm>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7" name="Graphic 5">
            <a:extLst>
              <a:ext uri="{FF2B5EF4-FFF2-40B4-BE49-F238E27FC236}">
                <a16:creationId xmlns:a16="http://schemas.microsoft.com/office/drawing/2014/main" id="{B4E6B8F4-0394-4699-B552-76CBC02944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094871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45E52A04-049A-44BC-B6D5-3A969DF998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75065209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364586" y="2315673"/>
            <a:ext cx="4791189" cy="1111473"/>
          </a:xfrm>
        </p:spPr>
        <p:txBody>
          <a:bodyPr/>
          <a:lstStyle>
            <a:lvl1pPr algn="l">
              <a:defRPr b="0">
                <a:solidFill>
                  <a:schemeClr val="bg1"/>
                </a:solidFill>
              </a:defRPr>
            </a:lvl1pPr>
          </a:lstStyle>
          <a:p>
            <a:r>
              <a:rPr lang="en-US" dirty="0"/>
              <a:t>GRACIAS</a:t>
            </a:r>
            <a:endParaRPr lang="es-ES" dirty="0"/>
          </a:p>
        </p:txBody>
      </p:sp>
      <p:cxnSp>
        <p:nvCxnSpPr>
          <p:cNvPr id="11" name="Straight Connector 11"/>
          <p:cNvCxnSpPr>
            <a:cxnSpLocks/>
          </p:cNvCxnSpPr>
          <p:nvPr userDrawn="1"/>
        </p:nvCxnSpPr>
        <p:spPr>
          <a:xfrm flipH="1">
            <a:off x="6086353" y="2547000"/>
            <a:ext cx="19294" cy="176400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8" name="Marcador de texto 7"/>
          <p:cNvSpPr>
            <a:spLocks noGrp="1"/>
          </p:cNvSpPr>
          <p:nvPr>
            <p:ph type="body" sz="quarter" idx="13" hasCustomPrompt="1"/>
          </p:nvPr>
        </p:nvSpPr>
        <p:spPr>
          <a:xfrm>
            <a:off x="6364585" y="3427146"/>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7953" y="3159000"/>
            <a:ext cx="3176469" cy="540000"/>
          </a:xfrm>
          <a:prstGeom prst="rect">
            <a:avLst/>
          </a:prstGeom>
        </p:spPr>
      </p:pic>
      <p:sp>
        <p:nvSpPr>
          <p:cNvPr id="7" name="Marcador de texto 7"/>
          <p:cNvSpPr>
            <a:spLocks noGrp="1"/>
          </p:cNvSpPr>
          <p:nvPr>
            <p:ph type="body" sz="quarter" idx="14" hasCustomPrompt="1"/>
          </p:nvPr>
        </p:nvSpPr>
        <p:spPr>
          <a:xfrm>
            <a:off x="6364585" y="3983273"/>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Tree>
    <p:extLst>
      <p:ext uri="{BB962C8B-B14F-4D97-AF65-F5344CB8AC3E}">
        <p14:creationId xmlns:p14="http://schemas.microsoft.com/office/powerpoint/2010/main" val="4236908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cias">
    <p:spTree>
      <p:nvGrpSpPr>
        <p:cNvPr id="1" name=""/>
        <p:cNvGrpSpPr/>
        <p:nvPr/>
      </p:nvGrpSpPr>
      <p:grpSpPr>
        <a:xfrm>
          <a:off x="0" y="0"/>
          <a:ext cx="0" cy="0"/>
          <a:chOff x="0" y="0"/>
          <a:chExt cx="0" cy="0"/>
        </a:xfrm>
      </p:grpSpPr>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48942" y="386780"/>
            <a:ext cx="1694116" cy="288000"/>
          </a:xfrm>
          <a:prstGeom prst="rect">
            <a:avLst/>
          </a:prstGeom>
        </p:spPr>
      </p:pic>
      <p:sp>
        <p:nvSpPr>
          <p:cNvPr id="7" name="TextBox 6"/>
          <p:cNvSpPr txBox="1"/>
          <p:nvPr userDrawn="1"/>
        </p:nvSpPr>
        <p:spPr>
          <a:xfrm>
            <a:off x="5169944" y="701083"/>
            <a:ext cx="1852109" cy="307777"/>
          </a:xfrm>
          <a:prstGeom prst="rect">
            <a:avLst/>
          </a:prstGeom>
          <a:noFill/>
          <a:ln>
            <a:noFill/>
          </a:ln>
        </p:spPr>
        <p:txBody>
          <a:bodyPr wrap="none" rtlCol="0">
            <a:spAutoFit/>
          </a:bodyPr>
          <a:lstStyle/>
          <a:p>
            <a:pPr algn="ctr"/>
            <a:r>
              <a:rPr lang="es-ES" sz="1400" b="0" dirty="0">
                <a:solidFill>
                  <a:srgbClr val="00D0FF"/>
                </a:solidFill>
              </a:rPr>
              <a:t>www.plainconcepts.com</a:t>
            </a:r>
          </a:p>
        </p:txBody>
      </p:sp>
      <p:sp>
        <p:nvSpPr>
          <p:cNvPr id="12" name="TextBox 11"/>
          <p:cNvSpPr txBox="1"/>
          <p:nvPr userDrawn="1"/>
        </p:nvSpPr>
        <p:spPr>
          <a:xfrm>
            <a:off x="1226755" y="2775999"/>
            <a:ext cx="1032655" cy="400110"/>
          </a:xfrm>
          <a:prstGeom prst="rect">
            <a:avLst/>
          </a:prstGeom>
          <a:noFill/>
        </p:spPr>
        <p:txBody>
          <a:bodyPr wrap="none" rtlCol="0">
            <a:spAutoFit/>
          </a:bodyPr>
          <a:lstStyle/>
          <a:p>
            <a:r>
              <a:rPr lang="es-ES" sz="2000" b="0" dirty="0">
                <a:solidFill>
                  <a:srgbClr val="01DBFF"/>
                </a:solidFill>
              </a:rPr>
              <a:t>MADRID</a:t>
            </a:r>
          </a:p>
        </p:txBody>
      </p:sp>
      <p:pic>
        <p:nvPicPr>
          <p:cNvPr id="13" name="Graphic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87609" y="1660937"/>
            <a:ext cx="657692" cy="1080000"/>
          </a:xfrm>
          <a:prstGeom prst="rect">
            <a:avLst/>
          </a:prstGeom>
        </p:spPr>
      </p:pic>
      <p:sp>
        <p:nvSpPr>
          <p:cNvPr id="14" name="TextBox 13"/>
          <p:cNvSpPr txBox="1"/>
          <p:nvPr userDrawn="1"/>
        </p:nvSpPr>
        <p:spPr>
          <a:xfrm>
            <a:off x="548095" y="3155308"/>
            <a:ext cx="2536720"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Paseo de la Castellana 163, 10º</a:t>
            </a:r>
          </a:p>
          <a:p>
            <a:pPr algn="ctr"/>
            <a:r>
              <a:rPr lang="es-ES" sz="1400" b="0" i="0" kern="1200" dirty="0">
                <a:solidFill>
                  <a:schemeClr val="bg1"/>
                </a:solidFill>
                <a:effectLst/>
                <a:latin typeface="+mn-lt"/>
                <a:ea typeface="+mn-ea"/>
                <a:cs typeface="+mn-cs"/>
              </a:rPr>
              <a:t>28046 Madrid. España</a:t>
            </a:r>
          </a:p>
          <a:p>
            <a:pPr algn="ctr"/>
            <a:r>
              <a:rPr lang="es-ES" sz="1400" b="0" i="0" kern="1200" dirty="0">
                <a:solidFill>
                  <a:schemeClr val="bg1"/>
                </a:solidFill>
                <a:effectLst/>
                <a:latin typeface="+mn-lt"/>
                <a:ea typeface="+mn-ea"/>
                <a:cs typeface="+mn-cs"/>
              </a:rPr>
              <a:t>T. (+34) 91 5346 836</a:t>
            </a:r>
          </a:p>
        </p:txBody>
      </p:sp>
      <p:sp>
        <p:nvSpPr>
          <p:cNvPr id="15" name="TextBox 14"/>
          <p:cNvSpPr txBox="1"/>
          <p:nvPr userDrawn="1"/>
        </p:nvSpPr>
        <p:spPr>
          <a:xfrm>
            <a:off x="7234127" y="2775999"/>
            <a:ext cx="933910" cy="400110"/>
          </a:xfrm>
          <a:prstGeom prst="rect">
            <a:avLst/>
          </a:prstGeom>
          <a:noFill/>
        </p:spPr>
        <p:txBody>
          <a:bodyPr wrap="none" rtlCol="0">
            <a:spAutoFit/>
          </a:bodyPr>
          <a:lstStyle/>
          <a:p>
            <a:r>
              <a:rPr lang="es-ES" sz="2000" b="0" dirty="0">
                <a:solidFill>
                  <a:srgbClr val="01DBFF"/>
                </a:solidFill>
              </a:rPr>
              <a:t>BILBAO</a:t>
            </a:r>
            <a:endParaRPr lang="es-ES" sz="2800" b="0" dirty="0">
              <a:solidFill>
                <a:srgbClr val="01DBFF"/>
              </a:solidFill>
            </a:endParaRPr>
          </a:p>
        </p:txBody>
      </p:sp>
      <p:sp>
        <p:nvSpPr>
          <p:cNvPr id="17" name="TextBox 16"/>
          <p:cNvSpPr txBox="1"/>
          <p:nvPr userDrawn="1"/>
        </p:nvSpPr>
        <p:spPr>
          <a:xfrm>
            <a:off x="6703721" y="3155308"/>
            <a:ext cx="1952779"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Calle Ledesma 10-bis</a:t>
            </a:r>
            <a:r>
              <a:rPr lang="es-ES" sz="1400" b="0" i="0" kern="1200" baseline="0" dirty="0">
                <a:solidFill>
                  <a:schemeClr val="bg1"/>
                </a:solidFill>
                <a:effectLst/>
                <a:latin typeface="+mn-lt"/>
                <a:ea typeface="+mn-ea"/>
                <a:cs typeface="+mn-cs"/>
              </a:rPr>
              <a:t> </a:t>
            </a:r>
            <a:r>
              <a:rPr lang="es-ES" sz="1400" b="0" i="0" kern="1200" dirty="0">
                <a:solidFill>
                  <a:schemeClr val="bg1"/>
                </a:solidFill>
                <a:effectLst/>
                <a:latin typeface="+mn-lt"/>
                <a:ea typeface="+mn-ea"/>
                <a:cs typeface="+mn-cs"/>
              </a:rPr>
              <a:t>3º</a:t>
            </a:r>
          </a:p>
          <a:p>
            <a:pPr algn="ctr"/>
            <a:r>
              <a:rPr lang="es-ES" sz="1400" b="0" i="0" kern="1200" dirty="0">
                <a:solidFill>
                  <a:schemeClr val="bg1"/>
                </a:solidFill>
                <a:effectLst/>
                <a:latin typeface="+mn-lt"/>
                <a:ea typeface="+mn-ea"/>
                <a:cs typeface="+mn-cs"/>
              </a:rPr>
              <a:t>48001 Bilbao. España</a:t>
            </a:r>
          </a:p>
          <a:p>
            <a:pPr algn="ctr"/>
            <a:r>
              <a:rPr lang="es-ES" sz="1400" b="0" i="0" kern="1200" dirty="0">
                <a:solidFill>
                  <a:schemeClr val="bg1"/>
                </a:solidFill>
                <a:effectLst/>
                <a:latin typeface="+mn-lt"/>
                <a:ea typeface="+mn-ea"/>
                <a:cs typeface="+mn-cs"/>
              </a:rPr>
              <a:t>T. (+34) 94 6073 371</a:t>
            </a:r>
          </a:p>
        </p:txBody>
      </p:sp>
      <p:sp>
        <p:nvSpPr>
          <p:cNvPr id="18" name="TextBox 17"/>
          <p:cNvSpPr txBox="1"/>
          <p:nvPr userDrawn="1"/>
        </p:nvSpPr>
        <p:spPr>
          <a:xfrm>
            <a:off x="4006630" y="2775999"/>
            <a:ext cx="1480277" cy="400110"/>
          </a:xfrm>
          <a:prstGeom prst="rect">
            <a:avLst/>
          </a:prstGeom>
          <a:noFill/>
        </p:spPr>
        <p:txBody>
          <a:bodyPr wrap="none" rtlCol="0">
            <a:spAutoFit/>
          </a:bodyPr>
          <a:lstStyle/>
          <a:p>
            <a:r>
              <a:rPr lang="es-ES" sz="2000" b="0" dirty="0">
                <a:solidFill>
                  <a:srgbClr val="01DBFF"/>
                </a:solidFill>
              </a:rPr>
              <a:t>BARCELONA</a:t>
            </a:r>
            <a:endParaRPr lang="es-ES" sz="2800" b="0" dirty="0">
              <a:solidFill>
                <a:srgbClr val="01DBFF"/>
              </a:solidFill>
            </a:endParaRPr>
          </a:p>
        </p:txBody>
      </p:sp>
      <p:sp>
        <p:nvSpPr>
          <p:cNvPr id="19" name="TextBox 18"/>
          <p:cNvSpPr txBox="1"/>
          <p:nvPr userDrawn="1"/>
        </p:nvSpPr>
        <p:spPr>
          <a:xfrm>
            <a:off x="3409723" y="3155308"/>
            <a:ext cx="2702599" cy="738664"/>
          </a:xfrm>
          <a:prstGeom prst="rect">
            <a:avLst/>
          </a:prstGeom>
          <a:noFill/>
        </p:spPr>
        <p:txBody>
          <a:bodyPr wrap="none" rtlCol="0">
            <a:spAutoFit/>
          </a:bodyPr>
          <a:lstStyle/>
          <a:p>
            <a:pPr algn="ctr"/>
            <a:r>
              <a:rPr lang="es-ES" sz="1400" b="0" i="0" kern="1200" dirty="0" err="1">
                <a:solidFill>
                  <a:schemeClr val="bg1"/>
                </a:solidFill>
                <a:effectLst/>
                <a:latin typeface="+mn-lt"/>
                <a:ea typeface="+mn-ea"/>
                <a:cs typeface="+mn-cs"/>
              </a:rPr>
              <a:t>Carrer</a:t>
            </a:r>
            <a:r>
              <a:rPr lang="es-ES" sz="1400" b="0" i="0" kern="1200" dirty="0">
                <a:solidFill>
                  <a:schemeClr val="bg1"/>
                </a:solidFill>
                <a:effectLst/>
                <a:latin typeface="+mn-lt"/>
                <a:ea typeface="+mn-ea"/>
                <a:cs typeface="+mn-cs"/>
              </a:rPr>
              <a:t> </a:t>
            </a:r>
            <a:r>
              <a:rPr lang="es-ES" sz="1400" b="0" i="0" kern="1200" dirty="0" err="1">
                <a:solidFill>
                  <a:schemeClr val="bg1"/>
                </a:solidFill>
                <a:effectLst/>
                <a:latin typeface="+mn-lt"/>
                <a:ea typeface="+mn-ea"/>
                <a:cs typeface="+mn-cs"/>
              </a:rPr>
              <a:t>Compte</a:t>
            </a:r>
            <a:r>
              <a:rPr lang="es-ES" sz="1400" b="0" i="0" kern="1200" dirty="0">
                <a:solidFill>
                  <a:schemeClr val="bg1"/>
                </a:solidFill>
                <a:effectLst/>
                <a:latin typeface="+mn-lt"/>
                <a:ea typeface="+mn-ea"/>
                <a:cs typeface="+mn-cs"/>
              </a:rPr>
              <a:t> d’Urgell 240 4º A</a:t>
            </a:r>
          </a:p>
          <a:p>
            <a:pPr algn="ctr"/>
            <a:r>
              <a:rPr lang="es-ES" sz="1400" b="0" i="0" kern="1200" dirty="0">
                <a:solidFill>
                  <a:schemeClr val="bg1"/>
                </a:solidFill>
                <a:effectLst/>
                <a:latin typeface="+mn-lt"/>
                <a:ea typeface="+mn-ea"/>
                <a:cs typeface="+mn-cs"/>
              </a:rPr>
              <a:t>08036 Barcelona. España</a:t>
            </a:r>
          </a:p>
          <a:p>
            <a:pPr algn="ctr"/>
            <a:r>
              <a:rPr lang="es-ES" sz="1400" b="0" i="0" kern="1200" dirty="0">
                <a:solidFill>
                  <a:schemeClr val="bg1"/>
                </a:solidFill>
                <a:effectLst/>
                <a:latin typeface="+mn-lt"/>
                <a:ea typeface="+mn-ea"/>
                <a:cs typeface="+mn-cs"/>
              </a:rPr>
              <a:t>T. (+34) 93 7978 566</a:t>
            </a:r>
          </a:p>
        </p:txBody>
      </p:sp>
      <p:pic>
        <p:nvPicPr>
          <p:cNvPr id="20" name="Graphic 19"/>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25371" y="1660937"/>
            <a:ext cx="779241" cy="1080000"/>
          </a:xfrm>
          <a:prstGeom prst="rect">
            <a:avLst/>
          </a:prstGeom>
        </p:spPr>
      </p:pic>
      <p:sp>
        <p:nvSpPr>
          <p:cNvPr id="21" name="TextBox 20"/>
          <p:cNvSpPr txBox="1"/>
          <p:nvPr userDrawn="1"/>
        </p:nvSpPr>
        <p:spPr>
          <a:xfrm>
            <a:off x="9706329" y="2775999"/>
            <a:ext cx="990977" cy="400110"/>
          </a:xfrm>
          <a:prstGeom prst="rect">
            <a:avLst/>
          </a:prstGeom>
          <a:noFill/>
        </p:spPr>
        <p:txBody>
          <a:bodyPr wrap="none" rtlCol="0">
            <a:spAutoFit/>
          </a:bodyPr>
          <a:lstStyle/>
          <a:p>
            <a:r>
              <a:rPr lang="es-ES" sz="2000" b="0" dirty="0">
                <a:solidFill>
                  <a:srgbClr val="01DBFF"/>
                </a:solidFill>
              </a:rPr>
              <a:t>SEVILLA</a:t>
            </a:r>
            <a:endParaRPr lang="es-ES" sz="2800" b="0" dirty="0">
              <a:solidFill>
                <a:srgbClr val="01DBFF"/>
              </a:solidFill>
            </a:endParaRPr>
          </a:p>
        </p:txBody>
      </p:sp>
      <p:sp>
        <p:nvSpPr>
          <p:cNvPr id="22" name="TextBox 21"/>
          <p:cNvSpPr txBox="1"/>
          <p:nvPr userDrawn="1"/>
        </p:nvSpPr>
        <p:spPr>
          <a:xfrm>
            <a:off x="9230714" y="3155308"/>
            <a:ext cx="2281639" cy="1384995"/>
          </a:xfrm>
          <a:prstGeom prst="rect">
            <a:avLst/>
          </a:prstGeom>
          <a:noFill/>
        </p:spPr>
        <p:txBody>
          <a:bodyPr wrap="square" rtlCol="0">
            <a:spAutoFit/>
          </a:bodyPr>
          <a:lstStyle/>
          <a:p>
            <a:pPr algn="ctr"/>
            <a:r>
              <a:rPr lang="es-ES" sz="1400" b="0" i="0" kern="1200" dirty="0">
                <a:solidFill>
                  <a:schemeClr val="bg1"/>
                </a:solidFill>
                <a:effectLst/>
                <a:latin typeface="+mn-lt"/>
                <a:ea typeface="+mn-ea"/>
                <a:cs typeface="+mn-cs"/>
              </a:rPr>
              <a:t>Avenida de la innovación s/n</a:t>
            </a:r>
          </a:p>
          <a:p>
            <a:pPr algn="ctr"/>
            <a:r>
              <a:rPr lang="es-ES" sz="1400" b="0" i="0" kern="1200" dirty="0">
                <a:solidFill>
                  <a:schemeClr val="bg1"/>
                </a:solidFill>
                <a:effectLst/>
                <a:latin typeface="+mn-lt"/>
                <a:ea typeface="+mn-ea"/>
                <a:cs typeface="+mn-cs"/>
              </a:rPr>
              <a:t>Edificio Renta Sevilla, 3º A</a:t>
            </a:r>
          </a:p>
          <a:p>
            <a:pPr algn="ctr"/>
            <a:r>
              <a:rPr lang="es-ES" sz="1400" b="0" i="0" kern="1200" dirty="0">
                <a:solidFill>
                  <a:schemeClr val="bg1"/>
                </a:solidFill>
                <a:effectLst/>
                <a:latin typeface="+mn-lt"/>
                <a:ea typeface="+mn-ea"/>
                <a:cs typeface="+mn-cs"/>
              </a:rPr>
              <a:t>41020 Sevilla. España</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kern="1200" dirty="0">
                <a:solidFill>
                  <a:schemeClr val="bg1"/>
                </a:solidFill>
                <a:effectLst/>
                <a:latin typeface="+mn-lt"/>
                <a:ea typeface="+mn-ea"/>
                <a:cs typeface="+mn-cs"/>
              </a:rPr>
              <a:t>T. (+34) 600 58 75 43</a:t>
            </a:r>
          </a:p>
          <a:p>
            <a:pPr algn="ctr"/>
            <a:endParaRPr lang="es-ES" sz="1400" b="0" i="0" kern="1200" dirty="0">
              <a:solidFill>
                <a:schemeClr val="bg1"/>
              </a:solidFill>
              <a:effectLst/>
              <a:latin typeface="+mn-lt"/>
              <a:ea typeface="+mn-ea"/>
              <a:cs typeface="+mn-cs"/>
            </a:endParaRPr>
          </a:p>
          <a:p>
            <a:pPr algn="ctr"/>
            <a:endParaRPr lang="es-ES" sz="1400" b="0" i="0" kern="1200" dirty="0">
              <a:solidFill>
                <a:schemeClr val="bg1"/>
              </a:solidFill>
              <a:effectLst/>
              <a:latin typeface="+mn-lt"/>
              <a:ea typeface="+mn-ea"/>
              <a:cs typeface="+mn-cs"/>
            </a:endParaRPr>
          </a:p>
        </p:txBody>
      </p:sp>
      <p:pic>
        <p:nvPicPr>
          <p:cNvPr id="23" name="Graphic 2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73186" y="1516937"/>
            <a:ext cx="476000" cy="1224000"/>
          </a:xfrm>
          <a:prstGeom prst="rect">
            <a:avLst/>
          </a:prstGeom>
        </p:spPr>
      </p:pic>
      <p:sp>
        <p:nvSpPr>
          <p:cNvPr id="24" name="TextBox 23"/>
          <p:cNvSpPr txBox="1"/>
          <p:nvPr userDrawn="1"/>
        </p:nvSpPr>
        <p:spPr>
          <a:xfrm>
            <a:off x="2624632" y="5027249"/>
            <a:ext cx="830356" cy="400110"/>
          </a:xfrm>
          <a:prstGeom prst="rect">
            <a:avLst/>
          </a:prstGeom>
          <a:noFill/>
        </p:spPr>
        <p:txBody>
          <a:bodyPr wrap="none" rtlCol="0">
            <a:spAutoFit/>
          </a:bodyPr>
          <a:lstStyle/>
          <a:p>
            <a:r>
              <a:rPr lang="es-ES" sz="2000" b="0" dirty="0">
                <a:solidFill>
                  <a:srgbClr val="01DBFF"/>
                </a:solidFill>
              </a:rPr>
              <a:t>DUBAI</a:t>
            </a:r>
            <a:endParaRPr lang="es-ES" sz="2800" b="0" dirty="0">
              <a:solidFill>
                <a:srgbClr val="01DBFF"/>
              </a:solidFill>
            </a:endParaRPr>
          </a:p>
        </p:txBody>
      </p:sp>
      <p:sp>
        <p:nvSpPr>
          <p:cNvPr id="25" name="TextBox 24"/>
          <p:cNvSpPr txBox="1"/>
          <p:nvPr userDrawn="1"/>
        </p:nvSpPr>
        <p:spPr>
          <a:xfrm>
            <a:off x="1876254" y="5427359"/>
            <a:ext cx="2327112"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Dubai Internet City. Building 1</a:t>
            </a:r>
          </a:p>
          <a:p>
            <a:pPr algn="ctr"/>
            <a:r>
              <a:rPr lang="en-US" sz="1400" b="0" i="0" kern="1200" dirty="0">
                <a:solidFill>
                  <a:schemeClr val="bg1"/>
                </a:solidFill>
                <a:effectLst/>
                <a:latin typeface="+mn-lt"/>
                <a:ea typeface="+mn-ea"/>
                <a:cs typeface="+mn-cs"/>
              </a:rPr>
              <a:t>73030 Dubai. EAU</a:t>
            </a:r>
          </a:p>
          <a:p>
            <a:pPr algn="ctr"/>
            <a:r>
              <a:rPr lang="en-US" sz="1400" b="0" i="0" kern="1200" dirty="0">
                <a:solidFill>
                  <a:schemeClr val="bg1"/>
                </a:solidFill>
                <a:effectLst/>
                <a:latin typeface="+mn-lt"/>
                <a:ea typeface="+mn-ea"/>
                <a:cs typeface="+mn-cs"/>
              </a:rPr>
              <a:t>T. (+971) 4 551 6653</a:t>
            </a:r>
            <a:endParaRPr lang="es-ES" sz="1400" b="0" i="0" kern="1200" dirty="0">
              <a:solidFill>
                <a:schemeClr val="bg1"/>
              </a:solidFill>
              <a:effectLst/>
              <a:latin typeface="+mn-lt"/>
              <a:ea typeface="+mn-ea"/>
              <a:cs typeface="+mn-cs"/>
            </a:endParaRPr>
          </a:p>
        </p:txBody>
      </p:sp>
      <p:pic>
        <p:nvPicPr>
          <p:cNvPr id="26" name="Graphic 25"/>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828367" y="3902874"/>
            <a:ext cx="422886" cy="1100962"/>
          </a:xfrm>
          <a:prstGeom prst="rect">
            <a:avLst/>
          </a:prstGeom>
        </p:spPr>
      </p:pic>
      <p:sp>
        <p:nvSpPr>
          <p:cNvPr id="27" name="TextBox 26"/>
          <p:cNvSpPr txBox="1"/>
          <p:nvPr userDrawn="1"/>
        </p:nvSpPr>
        <p:spPr>
          <a:xfrm>
            <a:off x="5485261" y="5027249"/>
            <a:ext cx="1174424" cy="400110"/>
          </a:xfrm>
          <a:prstGeom prst="rect">
            <a:avLst/>
          </a:prstGeom>
          <a:noFill/>
        </p:spPr>
        <p:txBody>
          <a:bodyPr wrap="none" rtlCol="0">
            <a:spAutoFit/>
          </a:bodyPr>
          <a:lstStyle/>
          <a:p>
            <a:r>
              <a:rPr lang="es-ES" sz="2000" b="0" dirty="0">
                <a:solidFill>
                  <a:srgbClr val="01DBFF"/>
                </a:solidFill>
              </a:rPr>
              <a:t>LONDON</a:t>
            </a:r>
            <a:endParaRPr lang="es-ES" sz="2800" b="0" dirty="0">
              <a:solidFill>
                <a:srgbClr val="01DBFF"/>
              </a:solidFill>
            </a:endParaRPr>
          </a:p>
        </p:txBody>
      </p:sp>
      <p:sp>
        <p:nvSpPr>
          <p:cNvPr id="28" name="TextBox 27"/>
          <p:cNvSpPr txBox="1"/>
          <p:nvPr userDrawn="1"/>
        </p:nvSpPr>
        <p:spPr>
          <a:xfrm>
            <a:off x="5104612" y="5427359"/>
            <a:ext cx="1935723"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Impact Hub Kings Cross</a:t>
            </a:r>
          </a:p>
          <a:p>
            <a:pPr algn="ctr"/>
            <a:r>
              <a:rPr lang="en-US" sz="1400" b="0" i="0" kern="1200" dirty="0">
                <a:solidFill>
                  <a:schemeClr val="bg1"/>
                </a:solidFill>
                <a:effectLst/>
                <a:latin typeface="+mn-lt"/>
                <a:ea typeface="+mn-ea"/>
                <a:cs typeface="+mn-cs"/>
              </a:rPr>
              <a:t>24B York Way, N1 9AB </a:t>
            </a:r>
          </a:p>
          <a:p>
            <a:pPr algn="ctr"/>
            <a:r>
              <a:rPr lang="en-US" sz="1400" b="0" i="0" kern="1200" dirty="0">
                <a:solidFill>
                  <a:schemeClr val="bg1"/>
                </a:solidFill>
                <a:effectLst/>
                <a:latin typeface="+mn-lt"/>
                <a:ea typeface="+mn-ea"/>
                <a:cs typeface="+mn-cs"/>
              </a:rPr>
              <a:t>London. UK</a:t>
            </a:r>
            <a:endParaRPr lang="es-ES" sz="1400" b="0" i="0" kern="1200" dirty="0">
              <a:solidFill>
                <a:schemeClr val="bg1"/>
              </a:solidFill>
              <a:effectLst/>
              <a:latin typeface="+mn-lt"/>
              <a:ea typeface="+mn-ea"/>
              <a:cs typeface="+mn-cs"/>
            </a:endParaRPr>
          </a:p>
        </p:txBody>
      </p:sp>
      <p:sp>
        <p:nvSpPr>
          <p:cNvPr id="29" name="TextBox 28"/>
          <p:cNvSpPr txBox="1"/>
          <p:nvPr userDrawn="1"/>
        </p:nvSpPr>
        <p:spPr>
          <a:xfrm>
            <a:off x="8492265" y="5027249"/>
            <a:ext cx="1003865" cy="400110"/>
          </a:xfrm>
          <a:prstGeom prst="rect">
            <a:avLst/>
          </a:prstGeom>
          <a:noFill/>
        </p:spPr>
        <p:txBody>
          <a:bodyPr wrap="none" rtlCol="0">
            <a:spAutoFit/>
          </a:bodyPr>
          <a:lstStyle/>
          <a:p>
            <a:r>
              <a:rPr lang="es-ES" sz="2000" b="0" dirty="0">
                <a:solidFill>
                  <a:srgbClr val="01DBFF"/>
                </a:solidFill>
              </a:rPr>
              <a:t>SEATTLE</a:t>
            </a:r>
            <a:endParaRPr lang="es-ES" sz="2800" b="0" dirty="0">
              <a:solidFill>
                <a:srgbClr val="01DBFF"/>
              </a:solidFill>
            </a:endParaRPr>
          </a:p>
        </p:txBody>
      </p:sp>
      <p:sp>
        <p:nvSpPr>
          <p:cNvPr id="30" name="TextBox 29"/>
          <p:cNvSpPr txBox="1"/>
          <p:nvPr userDrawn="1"/>
        </p:nvSpPr>
        <p:spPr>
          <a:xfrm>
            <a:off x="8095521" y="5427359"/>
            <a:ext cx="1797352" cy="954107"/>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8201 164th Ave NE</a:t>
            </a:r>
          </a:p>
          <a:p>
            <a:pPr algn="ctr"/>
            <a:r>
              <a:rPr lang="en-US" sz="1400" b="0" i="0" kern="1200" dirty="0">
                <a:solidFill>
                  <a:schemeClr val="bg1"/>
                </a:solidFill>
                <a:effectLst/>
                <a:latin typeface="+mn-lt"/>
                <a:ea typeface="+mn-ea"/>
                <a:cs typeface="+mn-cs"/>
              </a:rPr>
              <a:t>Redmond, WA 98052</a:t>
            </a:r>
          </a:p>
          <a:p>
            <a:pPr algn="ctr"/>
            <a:r>
              <a:rPr lang="en-US" sz="1400" b="0" i="0" kern="1200" dirty="0">
                <a:solidFill>
                  <a:schemeClr val="bg1"/>
                </a:solidFill>
                <a:effectLst/>
                <a:latin typeface="+mn-lt"/>
                <a:ea typeface="+mn-ea"/>
                <a:cs typeface="+mn-cs"/>
              </a:rPr>
              <a:t>Washington</a:t>
            </a:r>
          </a:p>
          <a:p>
            <a:pPr algn="ctr"/>
            <a:r>
              <a:rPr lang="en-US" sz="1400" b="0" i="0" kern="1200" dirty="0">
                <a:solidFill>
                  <a:schemeClr val="bg1"/>
                </a:solidFill>
                <a:effectLst/>
                <a:latin typeface="+mn-lt"/>
                <a:ea typeface="+mn-ea"/>
                <a:cs typeface="+mn-cs"/>
              </a:rPr>
              <a:t>T. (+1) 206 708 1285</a:t>
            </a:r>
            <a:endParaRPr lang="es-ES" sz="1400" b="0" i="0" kern="1200" dirty="0">
              <a:solidFill>
                <a:schemeClr val="bg1"/>
              </a:solidFill>
              <a:effectLst/>
              <a:latin typeface="+mn-lt"/>
              <a:ea typeface="+mn-ea"/>
              <a:cs typeface="+mn-cs"/>
            </a:endParaRPr>
          </a:p>
        </p:txBody>
      </p:sp>
      <p:pic>
        <p:nvPicPr>
          <p:cNvPr id="31" name="Graphic 30"/>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725997" y="3923836"/>
            <a:ext cx="692952" cy="1080000"/>
          </a:xfrm>
          <a:prstGeom prst="rect">
            <a:avLst/>
          </a:prstGeom>
        </p:spPr>
      </p:pic>
      <p:pic>
        <p:nvPicPr>
          <p:cNvPr id="32" name="Graphic 31"/>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577625" y="3923836"/>
            <a:ext cx="833145" cy="1080000"/>
          </a:xfrm>
          <a:prstGeom prst="rect">
            <a:avLst/>
          </a:prstGeom>
        </p:spPr>
      </p:pic>
      <p:pic>
        <p:nvPicPr>
          <p:cNvPr id="3" name="Graphic 2"/>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7234127" y="1900932"/>
            <a:ext cx="1057275" cy="809625"/>
          </a:xfrm>
          <a:prstGeom prst="rect">
            <a:avLst/>
          </a:prstGeom>
        </p:spPr>
      </p:pic>
    </p:spTree>
    <p:extLst>
      <p:ext uri="{BB962C8B-B14F-4D97-AF65-F5344CB8AC3E}">
        <p14:creationId xmlns:p14="http://schemas.microsoft.com/office/powerpoint/2010/main" val="289242035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5" name="titulo"/>
          <p:cNvSpPr>
            <a:spLocks noGrp="1"/>
          </p:cNvSpPr>
          <p:nvPr>
            <p:ph type="title" hasCustomPrompt="1"/>
          </p:nvPr>
        </p:nvSpPr>
        <p:spPr>
          <a:xfrm>
            <a:off x="6373863" y="2103642"/>
            <a:ext cx="4640867" cy="2938924"/>
          </a:xfrm>
        </p:spPr>
        <p:txBody>
          <a:bodyPr anchor="t"/>
          <a:lstStyle>
            <a:lvl1pPr>
              <a:defRPr b="0">
                <a:solidFill>
                  <a:srgbClr val="00D0FF"/>
                </a:solidFill>
              </a:defRPr>
            </a:lvl1pPr>
          </a:lstStyle>
          <a:p>
            <a:r>
              <a:rPr lang="en-US" dirty="0"/>
              <a:t>Event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07734" y="1151360"/>
            <a:ext cx="4320000" cy="734400"/>
          </a:xfrm>
          <a:prstGeom prst="rect">
            <a:avLst/>
          </a:prstGeom>
        </p:spPr>
      </p:pic>
      <p:cxnSp>
        <p:nvCxnSpPr>
          <p:cNvPr id="29" name="linea"/>
          <p:cNvCxnSpPr/>
          <p:nvPr userDrawn="1"/>
        </p:nvCxnSpPr>
        <p:spPr>
          <a:xfrm>
            <a:off x="6507734" y="2103641"/>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6115512" y="841786"/>
            <a:ext cx="5174428"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fecha"/>
          <p:cNvSpPr>
            <a:spLocks noGrp="1"/>
          </p:cNvSpPr>
          <p:nvPr>
            <p:ph type="body" sz="quarter" idx="14" hasCustomPrompt="1"/>
          </p:nvPr>
        </p:nvSpPr>
        <p:spPr>
          <a:xfrm>
            <a:off x="6373864" y="5072013"/>
            <a:ext cx="4640866" cy="707886"/>
          </a:xfrm>
        </p:spPr>
        <p:txBody>
          <a:bodyPr wrap="square" anchor="ctr">
            <a:spAutoFit/>
          </a:bodyPr>
          <a:lstStyle>
            <a:lvl1pPr marL="0" indent="0" algn="l">
              <a:buNone/>
              <a:defRPr sz="40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8" name="Footer Placeholder 1">
            <a:extLst>
              <a:ext uri="{FF2B5EF4-FFF2-40B4-BE49-F238E27FC236}">
                <a16:creationId xmlns:a16="http://schemas.microsoft.com/office/drawing/2014/main" id="{D87113FF-EB51-4A62-B57C-3D7C4D13F18E}"/>
              </a:ext>
            </a:extLst>
          </p:cNvPr>
          <p:cNvSpPr txBox="1">
            <a:spLocks/>
          </p:cNvSpPr>
          <p:nvPr userDrawn="1"/>
        </p:nvSpPr>
        <p:spPr>
          <a:xfrm>
            <a:off x="216262" y="6356350"/>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804240210"/>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78D7"/>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06764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4035364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402004"/>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749071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3" cy="4931036"/>
          </a:xfrm>
        </p:spPr>
        <p:txBody>
          <a:bodyPr wrap="square">
            <a:noAutofit/>
          </a:bodyPr>
          <a:lstStyle>
            <a:lvl1pPr marL="0" indent="0">
              <a:buNone/>
              <a:defRPr/>
            </a:lvl1pPr>
            <a:lvl2pPr marL="336089" indent="0">
              <a:buNone/>
              <a:defRPr/>
            </a:lvl2pPr>
            <a:lvl3pPr marL="560147" indent="0">
              <a:buNone/>
              <a:defRPr sz="2353"/>
            </a:lvl3pPr>
            <a:lvl4pPr marL="784208" indent="0">
              <a:buNone/>
              <a:defRPr sz="1961"/>
            </a:lvl4pPr>
            <a:lvl5pPr marL="1008266"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272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9944239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8415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3339856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311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32754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946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9" name="Text Placeholder 3"/>
          <p:cNvSpPr>
            <a:spLocks noGrp="1"/>
          </p:cNvSpPr>
          <p:nvPr>
            <p:ph type="body" sz="quarter" idx="13" hasCustomPrompt="1"/>
          </p:nvPr>
        </p:nvSpPr>
        <p:spPr>
          <a:xfrm>
            <a:off x="6368527" y="728999"/>
            <a:ext cx="5646752" cy="5400001"/>
          </a:xfrm>
        </p:spPr>
        <p:txBody>
          <a:bodyPr>
            <a:normAutofit/>
          </a:bodyPr>
          <a:lstStyle>
            <a:lvl1pPr marL="342900" indent="-342900">
              <a:buFont typeface="+mj-lt"/>
              <a:buAutoNum type="arabicPeriod"/>
              <a:defRPr sz="2000" b="0">
                <a:solidFill>
                  <a:schemeClr val="bg1"/>
                </a:solidFill>
              </a:defRPr>
            </a:lvl1pPr>
            <a:lvl2pPr>
              <a:defRPr sz="1600"/>
            </a:lvl2pPr>
          </a:lstStyle>
          <a:p>
            <a:pPr lvl="0"/>
            <a:r>
              <a:rPr lang="en-US" dirty="0"/>
              <a:t>Name Surname</a:t>
            </a:r>
          </a:p>
        </p:txBody>
      </p:sp>
      <p:cxnSp>
        <p:nvCxnSpPr>
          <p:cNvPr id="10" name="Straight Connector 9"/>
          <p:cNvCxnSpPr/>
          <p:nvPr userDrawn="1"/>
        </p:nvCxnSpPr>
        <p:spPr>
          <a:xfrm>
            <a:off x="6096000" y="729000"/>
            <a:ext cx="0" cy="540000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952816" y="484950"/>
            <a:ext cx="2870658" cy="707886"/>
          </a:xfrm>
          <a:prstGeom prst="rect">
            <a:avLst/>
          </a:prstGeom>
          <a:noFill/>
        </p:spPr>
        <p:txBody>
          <a:bodyPr wrap="none" rtlCol="0">
            <a:spAutoFit/>
          </a:bodyPr>
          <a:lstStyle/>
          <a:p>
            <a:r>
              <a:rPr lang="es-ES" sz="4000" b="0" dirty="0">
                <a:solidFill>
                  <a:srgbClr val="00D0FF"/>
                </a:solidFill>
              </a:rPr>
              <a:t>Qué veremos</a:t>
            </a:r>
            <a:endParaRPr lang="es-ES" b="0" dirty="0">
              <a:solidFill>
                <a:srgbClr val="00D0FF"/>
              </a:solidFill>
            </a:endParaRPr>
          </a:p>
        </p:txBody>
      </p:sp>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sp>
        <p:nvSpPr>
          <p:cNvPr id="8" name="Footer Placeholder 1">
            <a:extLst>
              <a:ext uri="{FF2B5EF4-FFF2-40B4-BE49-F238E27FC236}">
                <a16:creationId xmlns:a16="http://schemas.microsoft.com/office/drawing/2014/main" id="{2BA92C58-CEA0-4BD1-9D69-0E928B894EB2}"/>
              </a:ext>
            </a:extLst>
          </p:cNvPr>
          <p:cNvSpPr txBox="1">
            <a:spLocks/>
          </p:cNvSpPr>
          <p:nvPr userDrawn="1"/>
        </p:nvSpPr>
        <p:spPr>
          <a:xfrm>
            <a:off x="1663947" y="6356348"/>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4069195831"/>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9958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643475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cxnSp>
        <p:nvCxnSpPr>
          <p:cNvPr id="9" name="Straight Connector 8"/>
          <p:cNvCxnSpPr/>
          <p:nvPr userDrawn="1"/>
        </p:nvCxnSpPr>
        <p:spPr>
          <a:xfrm>
            <a:off x="484243" y="6236729"/>
            <a:ext cx="1116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11008504" y="6375468"/>
            <a:ext cx="770106" cy="365125"/>
          </a:xfrm>
        </p:spPr>
        <p:txBody>
          <a:bodyPr/>
          <a:lstStyle/>
          <a:p>
            <a:fld id="{88CB616A-2EDE-4F93-81C7-BE29C9C217CB}" type="slidenum">
              <a:rPr lang="es-ES" smtClean="0"/>
              <a:t>‹Nº›</a:t>
            </a:fld>
            <a:endParaRPr lang="es-ES" dirty="0"/>
          </a:p>
        </p:txBody>
      </p:sp>
      <p:sp>
        <p:nvSpPr>
          <p:cNvPr id="13" name="Text Placeholder 8"/>
          <p:cNvSpPr>
            <a:spLocks noGrp="1"/>
          </p:cNvSpPr>
          <p:nvPr>
            <p:ph type="body" sz="quarter" idx="15" hasCustomPrompt="1"/>
          </p:nvPr>
        </p:nvSpPr>
        <p:spPr>
          <a:xfrm>
            <a:off x="484242" y="2515584"/>
            <a:ext cx="10524261" cy="1785626"/>
          </a:xfrm>
        </p:spPr>
        <p:txBody>
          <a:bodyPr anchor="ctr">
            <a:noAutofit/>
          </a:bodyPr>
          <a:lstStyle>
            <a:lvl1pPr algn="l">
              <a:defRPr sz="6000" b="0">
                <a:solidFill>
                  <a:srgbClr val="01DBFF"/>
                </a:solidFill>
                <a:latin typeface="+mj-lt"/>
              </a:defRPr>
            </a:lvl1pPr>
          </a:lstStyle>
          <a:p>
            <a:pPr lvl="0"/>
            <a:r>
              <a:rPr lang="en-US" dirty="0"/>
              <a:t>Section title</a:t>
            </a:r>
            <a:endParaRPr lang="es-ES" dirty="0"/>
          </a:p>
        </p:txBody>
      </p:sp>
    </p:spTree>
    <p:extLst>
      <p:ext uri="{BB962C8B-B14F-4D97-AF65-F5344CB8AC3E}">
        <p14:creationId xmlns:p14="http://schemas.microsoft.com/office/powerpoint/2010/main" val="135809042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nent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089910" y="962009"/>
            <a:ext cx="3828286" cy="5040000"/>
          </a:xfrm>
        </p:spPr>
        <p:txBody>
          <a:bodyPr/>
          <a:lstStyle/>
          <a:p>
            <a:endParaRPr lang="es-ES" dirty="0"/>
          </a:p>
        </p:txBody>
      </p:sp>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1" y="0"/>
            <a:ext cx="12192000" cy="6858000"/>
          </a:xfrm>
          <a:prstGeom prst="rect">
            <a:avLst/>
          </a:prstGeom>
        </p:spPr>
      </p:pic>
      <p:sp>
        <p:nvSpPr>
          <p:cNvPr id="3" name="Content Placeholder 2"/>
          <p:cNvSpPr>
            <a:spLocks noGrp="1"/>
          </p:cNvSpPr>
          <p:nvPr>
            <p:ph idx="1"/>
          </p:nvPr>
        </p:nvSpPr>
        <p:spPr>
          <a:xfrm>
            <a:off x="5258256" y="3302845"/>
            <a:ext cx="5244092"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5258256" y="1650687"/>
            <a:ext cx="5244091" cy="890635"/>
          </a:xfrm>
        </p:spPr>
        <p:txBody>
          <a:bodyPr/>
          <a:lstStyle>
            <a:lvl1pPr algn="l">
              <a:defRPr b="1" i="0">
                <a:solidFill>
                  <a:srgbClr val="43536D"/>
                </a:solidFill>
              </a:defRPr>
            </a:lvl1pPr>
          </a:lstStyle>
          <a:p>
            <a:r>
              <a:rPr lang="en-US" dirty="0"/>
              <a:t>Name Surname</a:t>
            </a:r>
            <a:endParaRPr lang="es-ES" dirty="0"/>
          </a:p>
        </p:txBody>
      </p:sp>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2" name="Straight Connector 11"/>
          <p:cNvCxnSpPr>
            <a:cxnSpLocks/>
          </p:cNvCxnSpPr>
          <p:nvPr userDrawn="1"/>
        </p:nvCxnSpPr>
        <p:spPr>
          <a:xfrm>
            <a:off x="5368770" y="289253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258256" y="2931584"/>
            <a:ext cx="184731" cy="338554"/>
          </a:xfrm>
          <a:prstGeom prst="rect">
            <a:avLst/>
          </a:prstGeom>
          <a:noFill/>
        </p:spPr>
        <p:txBody>
          <a:bodyPr wrap="none" rtlCol="0">
            <a:spAutoFit/>
          </a:bodyPr>
          <a:lstStyle/>
          <a:p>
            <a:endParaRPr lang="es-ES" sz="1600" dirty="0">
              <a:solidFill>
                <a:srgbClr val="43536D"/>
              </a:solidFill>
            </a:endParaRPr>
          </a:p>
        </p:txBody>
      </p:sp>
      <p:sp>
        <p:nvSpPr>
          <p:cNvPr id="11" name="Marcador de texto 7"/>
          <p:cNvSpPr>
            <a:spLocks noGrp="1"/>
          </p:cNvSpPr>
          <p:nvPr>
            <p:ph type="body" sz="quarter" idx="13" hasCustomPrompt="1"/>
          </p:nvPr>
        </p:nvSpPr>
        <p:spPr>
          <a:xfrm>
            <a:off x="5258256" y="5741773"/>
            <a:ext cx="479118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4" name="Text Placeholder 7"/>
          <p:cNvSpPr>
            <a:spLocks noGrp="1"/>
          </p:cNvSpPr>
          <p:nvPr>
            <p:ph type="body" sz="quarter" idx="16" hasCustomPrompt="1"/>
          </p:nvPr>
        </p:nvSpPr>
        <p:spPr>
          <a:xfrm>
            <a:off x="5258256" y="2956342"/>
            <a:ext cx="3362258" cy="326458"/>
          </a:xfrm>
        </p:spPr>
        <p:txBody>
          <a:bodyPr/>
          <a:lstStyle>
            <a:lvl1pPr>
              <a:defRPr sz="1800">
                <a:solidFill>
                  <a:srgbClr val="43536D"/>
                </a:solidFill>
              </a:defRPr>
            </a:lvl1pPr>
          </a:lstStyle>
          <a:p>
            <a:pPr lvl="0"/>
            <a:r>
              <a:rPr lang="es-ES" dirty="0"/>
              <a:t>CARGO</a:t>
            </a:r>
          </a:p>
        </p:txBody>
      </p:sp>
    </p:spTree>
    <p:extLst>
      <p:ext uri="{BB962C8B-B14F-4D97-AF65-F5344CB8AC3E}">
        <p14:creationId xmlns:p14="http://schemas.microsoft.com/office/powerpoint/2010/main" val="21952234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nentes">
    <p:spTree>
      <p:nvGrpSpPr>
        <p:cNvPr id="1" name=""/>
        <p:cNvGrpSpPr/>
        <p:nvPr/>
      </p:nvGrpSpPr>
      <p:grpSpPr>
        <a:xfrm>
          <a:off x="0" y="0"/>
          <a:ext cx="0" cy="0"/>
          <a:chOff x="0" y="0"/>
          <a:chExt cx="0" cy="0"/>
        </a:xfrm>
      </p:grpSpPr>
      <p:pic>
        <p:nvPicPr>
          <p:cNvPr id="11"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87238" cy="6858000"/>
          </a:xfrm>
          <a:prstGeom prst="rect">
            <a:avLst/>
          </a:prstGeom>
        </p:spPr>
      </p:pic>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3" name="Content Placeholder 2"/>
          <p:cNvSpPr>
            <a:spLocks noGrp="1"/>
          </p:cNvSpPr>
          <p:nvPr>
            <p:ph idx="1"/>
          </p:nvPr>
        </p:nvSpPr>
        <p:spPr>
          <a:xfrm>
            <a:off x="8653022" y="2918750"/>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8653023" y="1627866"/>
            <a:ext cx="3362258" cy="890635"/>
          </a:xfrm>
        </p:spPr>
        <p:txBody>
          <a:bodyPr>
            <a:normAutofit/>
          </a:bodyPr>
          <a:lstStyle>
            <a:lvl1pPr algn="l">
              <a:defRPr sz="2800" b="1" i="0">
                <a:solidFill>
                  <a:srgbClr val="43536D"/>
                </a:solidFill>
              </a:defRPr>
            </a:lvl1pPr>
          </a:lstStyle>
          <a:p>
            <a:r>
              <a:rPr lang="en-US" dirty="0"/>
              <a:t>Name Surname</a:t>
            </a:r>
            <a:endParaRPr lang="es-ES" dirty="0"/>
          </a:p>
        </p:txBody>
      </p:sp>
      <p:sp>
        <p:nvSpPr>
          <p:cNvPr id="5" name="Picture Placeholder 4"/>
          <p:cNvSpPr>
            <a:spLocks noGrp="1"/>
          </p:cNvSpPr>
          <p:nvPr>
            <p:ph type="pic" sz="quarter" idx="12"/>
          </p:nvPr>
        </p:nvSpPr>
        <p:spPr>
          <a:xfrm>
            <a:off x="6228677" y="1890584"/>
            <a:ext cx="2156909" cy="3141736"/>
          </a:xfrm>
        </p:spPr>
        <p:txBody>
          <a:bodyPr/>
          <a:lstStyle/>
          <a:p>
            <a:endParaRPr lang="es-ES" dirty="0"/>
          </a:p>
        </p:txBody>
      </p:sp>
      <p:cxnSp>
        <p:nvCxnSpPr>
          <p:cNvPr id="12" name="Straight Connector 11"/>
          <p:cNvCxnSpPr>
            <a:cxnSpLocks/>
          </p:cNvCxnSpPr>
          <p:nvPr userDrawn="1"/>
        </p:nvCxnSpPr>
        <p:spPr>
          <a:xfrm>
            <a:off x="8763536" y="2574702"/>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3"/>
          </p:nvPr>
        </p:nvSpPr>
        <p:spPr>
          <a:xfrm>
            <a:off x="2640608" y="2925515"/>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6" name="Picture Placeholder 4"/>
          <p:cNvSpPr>
            <a:spLocks noGrp="1"/>
          </p:cNvSpPr>
          <p:nvPr>
            <p:ph type="pic" sz="quarter" idx="14"/>
          </p:nvPr>
        </p:nvSpPr>
        <p:spPr>
          <a:xfrm>
            <a:off x="216263" y="1897349"/>
            <a:ext cx="2156909" cy="3141736"/>
          </a:xfrm>
        </p:spPr>
        <p:txBody>
          <a:bodyPr/>
          <a:lstStyle/>
          <a:p>
            <a:endParaRPr lang="es-ES" dirty="0"/>
          </a:p>
        </p:txBody>
      </p:sp>
      <p:cxnSp>
        <p:nvCxnSpPr>
          <p:cNvPr id="17" name="Straight Connector 11"/>
          <p:cNvCxnSpPr>
            <a:cxnSpLocks/>
          </p:cNvCxnSpPr>
          <p:nvPr userDrawn="1"/>
        </p:nvCxnSpPr>
        <p:spPr>
          <a:xfrm>
            <a:off x="2751122" y="258146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20" name="Marcador de texto 19"/>
          <p:cNvSpPr>
            <a:spLocks noGrp="1"/>
          </p:cNvSpPr>
          <p:nvPr>
            <p:ph type="body" sz="quarter" idx="15" hasCustomPrompt="1"/>
          </p:nvPr>
        </p:nvSpPr>
        <p:spPr>
          <a:xfrm>
            <a:off x="2640608" y="1896201"/>
            <a:ext cx="3362258" cy="615950"/>
          </a:xfrm>
        </p:spPr>
        <p:txBody>
          <a:bodyPr>
            <a:normAutofit/>
          </a:bodyPr>
          <a:lstStyle>
            <a:lvl1pPr>
              <a:defRPr sz="2800" b="1">
                <a:solidFill>
                  <a:srgbClr val="43536D"/>
                </a:solidFill>
                <a:latin typeface="+mj-lt"/>
              </a:defRPr>
            </a:lvl1pPr>
          </a:lstStyle>
          <a:p>
            <a:pPr lvl="0"/>
            <a:r>
              <a:rPr lang="es-ES" dirty="0"/>
              <a:t>Nombre Apellido</a:t>
            </a:r>
          </a:p>
        </p:txBody>
      </p:sp>
      <p:sp>
        <p:nvSpPr>
          <p:cNvPr id="8" name="Text Placeholder 7"/>
          <p:cNvSpPr>
            <a:spLocks noGrp="1"/>
          </p:cNvSpPr>
          <p:nvPr>
            <p:ph type="body" sz="quarter" idx="16" hasCustomPrompt="1"/>
          </p:nvPr>
        </p:nvSpPr>
        <p:spPr>
          <a:xfrm>
            <a:off x="2640608" y="2592292"/>
            <a:ext cx="3362258" cy="326458"/>
          </a:xfrm>
        </p:spPr>
        <p:txBody>
          <a:bodyPr/>
          <a:lstStyle>
            <a:lvl1pPr>
              <a:defRPr sz="1800">
                <a:solidFill>
                  <a:srgbClr val="43536D"/>
                </a:solidFill>
              </a:defRPr>
            </a:lvl1pPr>
          </a:lstStyle>
          <a:p>
            <a:pPr lvl="0"/>
            <a:r>
              <a:rPr lang="es-ES" dirty="0"/>
              <a:t>CARGO</a:t>
            </a:r>
          </a:p>
        </p:txBody>
      </p:sp>
      <p:sp>
        <p:nvSpPr>
          <p:cNvPr id="19" name="Text Placeholder 7"/>
          <p:cNvSpPr>
            <a:spLocks noGrp="1"/>
          </p:cNvSpPr>
          <p:nvPr>
            <p:ph type="body" sz="quarter" idx="17" hasCustomPrompt="1"/>
          </p:nvPr>
        </p:nvSpPr>
        <p:spPr>
          <a:xfrm>
            <a:off x="8653022" y="2599057"/>
            <a:ext cx="3362258" cy="326458"/>
          </a:xfrm>
        </p:spPr>
        <p:txBody>
          <a:bodyPr/>
          <a:lstStyle>
            <a:lvl1pPr>
              <a:defRPr sz="1800">
                <a:solidFill>
                  <a:srgbClr val="43536D"/>
                </a:solidFill>
              </a:defRPr>
            </a:lvl1pPr>
          </a:lstStyle>
          <a:p>
            <a:pPr lvl="0"/>
            <a:r>
              <a:rPr lang="es-ES" dirty="0"/>
              <a:t>CARGO</a:t>
            </a:r>
          </a:p>
        </p:txBody>
      </p:sp>
      <p:sp>
        <p:nvSpPr>
          <p:cNvPr id="21" name="Marcador de texto 7"/>
          <p:cNvSpPr>
            <a:spLocks noGrp="1"/>
          </p:cNvSpPr>
          <p:nvPr>
            <p:ph type="body" sz="quarter" idx="18" hasCustomPrompt="1"/>
          </p:nvPr>
        </p:nvSpPr>
        <p:spPr>
          <a:xfrm>
            <a:off x="2640608" y="5101636"/>
            <a:ext cx="336225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22" name="Marcador de texto 7"/>
          <p:cNvSpPr>
            <a:spLocks noGrp="1"/>
          </p:cNvSpPr>
          <p:nvPr>
            <p:ph type="body" sz="quarter" idx="19" hasCustomPrompt="1"/>
          </p:nvPr>
        </p:nvSpPr>
        <p:spPr>
          <a:xfrm>
            <a:off x="8653022" y="5101635"/>
            <a:ext cx="3362257"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8" name="Footer Placeholder 1">
            <a:extLst>
              <a:ext uri="{FF2B5EF4-FFF2-40B4-BE49-F238E27FC236}">
                <a16:creationId xmlns:a16="http://schemas.microsoft.com/office/drawing/2014/main" id="{359E2ADF-2E52-4369-A61A-2AD3A0B904D8}"/>
              </a:ext>
            </a:extLst>
          </p:cNvPr>
          <p:cNvSpPr txBox="1">
            <a:spLocks/>
          </p:cNvSpPr>
          <p:nvPr userDrawn="1"/>
        </p:nvSpPr>
        <p:spPr>
          <a:xfrm>
            <a:off x="2311998" y="6274871"/>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dirty="0">
              <a:solidFill>
                <a:srgbClr val="00D0FF"/>
              </a:solidFill>
            </a:endParaRPr>
          </a:p>
        </p:txBody>
      </p:sp>
    </p:spTree>
    <p:extLst>
      <p:ext uri="{BB962C8B-B14F-4D97-AF65-F5344CB8AC3E}">
        <p14:creationId xmlns:p14="http://schemas.microsoft.com/office/powerpoint/2010/main" val="14241356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oSub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50752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userDrawn="1">
          <p15:clr>
            <a:srgbClr val="FBAE40"/>
          </p15:clr>
        </p15:guide>
        <p15:guide id="2" pos="43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8453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11965" y="1764000"/>
            <a:ext cx="9720471" cy="4320000"/>
          </a:xfrm>
        </p:spPr>
        <p:txBody>
          <a:bodyPr>
            <a:normAutofit/>
          </a:bodyPr>
          <a:lstStyle>
            <a:lvl1pPr marL="285750" indent="-285750">
              <a:buClr>
                <a:srgbClr val="00D0FF"/>
              </a:buClr>
              <a:buSzPct val="110000"/>
              <a:buFont typeface="Arial" panose="020B0604020202020204" pitchFamily="34" charset="0"/>
              <a:buChar char="•"/>
              <a:defRPr sz="1600" baseline="0">
                <a:solidFill>
                  <a:schemeClr val="tx1"/>
                </a:solidFill>
                <a:latin typeface="+mn-lt"/>
                <a:ea typeface="Open Sans" panose="020B0606030504020204" pitchFamily="34" charset="0"/>
                <a:cs typeface="Open Sans" panose="020B0606030504020204" pitchFamily="34" charset="0"/>
              </a:defRPr>
            </a:lvl1pPr>
            <a:lvl2pPr marL="990575" indent="-380990">
              <a:buClr>
                <a:schemeClr val="tx1"/>
              </a:buClr>
              <a:buSzPct val="70000"/>
              <a:buFont typeface="Helvetica35-Thin" pitchFamily="34" charset="0"/>
              <a:buChar char="–"/>
              <a:defRPr sz="1600">
                <a:solidFill>
                  <a:schemeClr val="tx1"/>
                </a:solidFill>
                <a:latin typeface="+mn-lt"/>
                <a:ea typeface="Open Sans" panose="020B0606030504020204" pitchFamily="34" charset="0"/>
                <a:cs typeface="Open Sans" panose="020B0606030504020204" pitchFamily="34" charset="0"/>
              </a:defRPr>
            </a:lvl2pPr>
            <a:lvl3pPr marL="1523962" indent="-304792">
              <a:buClr>
                <a:schemeClr val="tx1"/>
              </a:buClr>
              <a:buSzPct val="70000"/>
              <a:buFont typeface="Courier New" panose="02070309020205020404" pitchFamily="49" charset="0"/>
              <a:buChar char="o"/>
              <a:defRPr sz="1600">
                <a:solidFill>
                  <a:schemeClr val="tx1"/>
                </a:solidFill>
                <a:latin typeface="+mn-lt"/>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line</a:t>
            </a:r>
          </a:p>
          <a:p>
            <a:pPr lvl="2"/>
            <a:r>
              <a:rPr lang="en-US" dirty="0"/>
              <a:t>line	</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1428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Footer Placeholder 3"/>
          <p:cNvSpPr>
            <a:spLocks noGrp="1"/>
          </p:cNvSpPr>
          <p:nvPr>
            <p:ph type="ftr" sz="quarter" idx="3"/>
          </p:nvPr>
        </p:nvSpPr>
        <p:spPr>
          <a:xfrm>
            <a:off x="6485" y="6356350"/>
            <a:ext cx="1861224"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r>
              <a:rPr lang="es-ES"/>
              <a:t>@plainconcepts #PlainConceptsTechDay</a:t>
            </a:r>
            <a:endParaRPr lang="es-ES" dirty="0"/>
          </a:p>
        </p:txBody>
      </p:sp>
      <p:sp>
        <p:nvSpPr>
          <p:cNvPr id="5" name="Slide Number Placeholder 4"/>
          <p:cNvSpPr>
            <a:spLocks noGrp="1"/>
          </p:cNvSpPr>
          <p:nvPr>
            <p:ph type="sldNum" sz="quarter" idx="4"/>
          </p:nvPr>
        </p:nvSpPr>
        <p:spPr>
          <a:xfrm>
            <a:off x="11245174" y="6375468"/>
            <a:ext cx="770106" cy="365125"/>
          </a:xfrm>
          <a:prstGeom prst="rect">
            <a:avLst/>
          </a:prstGeom>
        </p:spPr>
        <p:txBody>
          <a:bodyPr vert="horz" lIns="91440" tIns="45720" rIns="91440" bIns="45720" rtlCol="0" anchor="ctr"/>
          <a:lstStyle>
            <a:lvl1pPr algn="r">
              <a:defRPr sz="1200">
                <a:solidFill>
                  <a:srgbClr val="00DBFF"/>
                </a:solidFill>
              </a:defRPr>
            </a:lvl1pPr>
          </a:lstStyle>
          <a:p>
            <a:fld id="{88CB616A-2EDE-4F93-81C7-BE29C9C217CB}" type="slidenum">
              <a:rPr lang="es-ES" smtClean="0"/>
              <a:pPr/>
              <a:t>‹Nº›</a:t>
            </a:fld>
            <a:endParaRPr lang="es-ES" dirty="0"/>
          </a:p>
        </p:txBody>
      </p:sp>
    </p:spTree>
    <p:extLst>
      <p:ext uri="{BB962C8B-B14F-4D97-AF65-F5344CB8AC3E}">
        <p14:creationId xmlns:p14="http://schemas.microsoft.com/office/powerpoint/2010/main" val="1210962845"/>
      </p:ext>
    </p:extLst>
  </p:cSld>
  <p:clrMap bg1="lt1" tx1="dk1" bg2="lt2" tx2="dk2" accent1="accent1" accent2="accent2" accent3="accent3" accent4="accent4" accent5="accent5" accent6="accent6" hlink="hlink" folHlink="folHlink"/>
  <p:sldLayoutIdLst>
    <p:sldLayoutId id="2147483761" r:id="rId1"/>
    <p:sldLayoutId id="2147483755" r:id="rId2"/>
    <p:sldLayoutId id="2147483764" r:id="rId3"/>
    <p:sldLayoutId id="2147483765" r:id="rId4"/>
    <p:sldLayoutId id="2147483746" r:id="rId5"/>
    <p:sldLayoutId id="2147483747" r:id="rId6"/>
    <p:sldLayoutId id="2147483679" r:id="rId7"/>
    <p:sldLayoutId id="2147483756" r:id="rId8"/>
    <p:sldLayoutId id="2147483760" r:id="rId9"/>
    <p:sldLayoutId id="2147483748" r:id="rId10"/>
    <p:sldLayoutId id="2147483758" r:id="rId11"/>
    <p:sldLayoutId id="2147483749" r:id="rId12"/>
    <p:sldLayoutId id="2147483766" r:id="rId13"/>
    <p:sldLayoutId id="2147483750" r:id="rId14"/>
    <p:sldLayoutId id="2147483751" r:id="rId15"/>
    <p:sldLayoutId id="2147483697" r:id="rId16"/>
    <p:sldLayoutId id="2147483763" r:id="rId17"/>
    <p:sldLayoutId id="2147483754" r:id="rId18"/>
    <p:sldLayoutId id="2147483762"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Lst>
  <p:hf hdr="0" dt="0"/>
  <p:txStyles>
    <p:titleStyle>
      <a:lvl1pPr algn="l" defTabSz="1219170" rtl="0" eaLnBrk="1" latinLnBrk="0" hangingPunct="1">
        <a:spcBef>
          <a:spcPct val="0"/>
        </a:spcBef>
        <a:buNone/>
        <a:defRPr sz="5867" kern="1200" baseline="0">
          <a:solidFill>
            <a:schemeClr val="tx1"/>
          </a:solidFill>
          <a:latin typeface="+mj-l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32.emf"/><Relationship Id="rId4" Type="http://schemas.openxmlformats.org/officeDocument/2006/relationships/image" Target="../media/image31.emf"/></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34.emf"/><Relationship Id="rId5" Type="http://schemas.openxmlformats.org/officeDocument/2006/relationships/image" Target="../media/image32.emf"/><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5.xml"/><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32.emf"/><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32.emf"/><Relationship Id="rId4" Type="http://schemas.openxmlformats.org/officeDocument/2006/relationships/image" Target="../media/image31.emf"/></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4.xml"/><Relationship Id="rId1" Type="http://schemas.openxmlformats.org/officeDocument/2006/relationships/slideLayout" Target="../slideLayouts/slideLayout25.xml"/><Relationship Id="rId5" Type="http://schemas.openxmlformats.org/officeDocument/2006/relationships/image" Target="../media/image32.emf"/><Relationship Id="rId4" Type="http://schemas.openxmlformats.org/officeDocument/2006/relationships/image" Target="../media/image31.emf"/></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5.xml"/><Relationship Id="rId1" Type="http://schemas.openxmlformats.org/officeDocument/2006/relationships/slideLayout" Target="../slideLayouts/slideLayout25.xml"/><Relationship Id="rId5" Type="http://schemas.openxmlformats.org/officeDocument/2006/relationships/image" Target="../media/image32.emf"/><Relationship Id="rId4" Type="http://schemas.openxmlformats.org/officeDocument/2006/relationships/image" Target="../media/image31.emf"/></Relationships>
</file>

<file path=ppt/slides/_rels/slide53.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32.emf"/><Relationship Id="rId4"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s-ES" dirty="0"/>
              <a:t>22.02.2018</a:t>
            </a:r>
          </a:p>
        </p:txBody>
      </p:sp>
      <p:sp>
        <p:nvSpPr>
          <p:cNvPr id="78" name="Title 77"/>
          <p:cNvSpPr>
            <a:spLocks noGrp="1"/>
          </p:cNvSpPr>
          <p:nvPr>
            <p:ph type="title"/>
          </p:nvPr>
        </p:nvSpPr>
        <p:spPr/>
        <p:txBody>
          <a:bodyPr/>
          <a:lstStyle/>
          <a:p>
            <a:r>
              <a:rPr lang="es-ES" b="1" dirty="0"/>
              <a:t>Aprendiendo Xamarin!</a:t>
            </a:r>
          </a:p>
        </p:txBody>
      </p:sp>
      <p:sp>
        <p:nvSpPr>
          <p:cNvPr id="4" name="Text Placeholder 3"/>
          <p:cNvSpPr>
            <a:spLocks noGrp="1"/>
          </p:cNvSpPr>
          <p:nvPr>
            <p:ph type="body" sz="quarter" idx="15"/>
          </p:nvPr>
        </p:nvSpPr>
        <p:spPr/>
        <p:txBody>
          <a:bodyPr/>
          <a:lstStyle/>
          <a:p>
            <a:r>
              <a:rPr lang="es-ES" dirty="0"/>
              <a:t>JAVIER SUÁREZ RUIZ</a:t>
            </a:r>
          </a:p>
        </p:txBody>
      </p:sp>
      <p:sp>
        <p:nvSpPr>
          <p:cNvPr id="5" name="Text Placeholder 4"/>
          <p:cNvSpPr>
            <a:spLocks noGrp="1"/>
          </p:cNvSpPr>
          <p:nvPr>
            <p:ph type="body" sz="quarter" idx="16"/>
          </p:nvPr>
        </p:nvSpPr>
        <p:spPr>
          <a:xfrm>
            <a:off x="5272215" y="4058426"/>
            <a:ext cx="5865340" cy="584775"/>
          </a:xfrm>
        </p:spPr>
        <p:txBody>
          <a:bodyPr/>
          <a:lstStyle/>
          <a:p>
            <a:r>
              <a:rPr lang="es-ES" dirty="0"/>
              <a:t>Taller</a:t>
            </a:r>
          </a:p>
        </p:txBody>
      </p:sp>
      <p:sp>
        <p:nvSpPr>
          <p:cNvPr id="6" name="Text Placeholder 5"/>
          <p:cNvSpPr>
            <a:spLocks noGrp="1"/>
          </p:cNvSpPr>
          <p:nvPr>
            <p:ph type="body" sz="quarter" idx="17"/>
          </p:nvPr>
        </p:nvSpPr>
        <p:spPr/>
        <p:txBody>
          <a:bodyPr/>
          <a:lstStyle/>
          <a:p>
            <a:r>
              <a:rPr lang="es-ES" dirty="0"/>
              <a:t>XAMARIN TEAM LEAD </a:t>
            </a:r>
          </a:p>
        </p:txBody>
      </p:sp>
    </p:spTree>
    <p:extLst>
      <p:ext uri="{BB962C8B-B14F-4D97-AF65-F5344CB8AC3E}">
        <p14:creationId xmlns:p14="http://schemas.microsoft.com/office/powerpoint/2010/main" val="4241830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4"/>
            <a:ext cx="11654187" cy="899410"/>
          </a:xfrm>
        </p:spPr>
        <p:txBody>
          <a:bodyPr/>
          <a:lstStyle/>
          <a:p>
            <a:pPr algn="ctr"/>
            <a:r>
              <a:rPr lang="en-US" sz="5866" dirty="0"/>
              <a:t>Escribe </a:t>
            </a:r>
            <a:r>
              <a:rPr lang="en-US" sz="5866" dirty="0" err="1"/>
              <a:t>una</a:t>
            </a:r>
            <a:r>
              <a:rPr lang="en-US" sz="5866" dirty="0"/>
              <a:t> </a:t>
            </a:r>
            <a:r>
              <a:rPr lang="en-US" sz="5866" dirty="0" err="1"/>
              <a:t>vez</a:t>
            </a:r>
            <a:r>
              <a:rPr lang="en-US" sz="5866" dirty="0"/>
              <a:t>, </a:t>
            </a:r>
            <a:r>
              <a:rPr lang="en-US" sz="5866" dirty="0" err="1"/>
              <a:t>corre</a:t>
            </a:r>
            <a:r>
              <a:rPr lang="en-US" sz="5866" dirty="0"/>
              <a:t> </a:t>
            </a:r>
            <a:r>
              <a:rPr lang="en-US" sz="5866" dirty="0" err="1"/>
              <a:t>en</a:t>
            </a:r>
            <a:r>
              <a:rPr lang="en-US" sz="5866" dirty="0"/>
              <a:t> </a:t>
            </a:r>
            <a:r>
              <a:rPr lang="en-US" sz="5866" dirty="0" err="1"/>
              <a:t>todos</a:t>
            </a:r>
            <a:endParaRPr lang="en-US" sz="5866" dirty="0"/>
          </a:p>
        </p:txBody>
      </p:sp>
      <p:cxnSp>
        <p:nvCxnSpPr>
          <p:cNvPr id="12" name="Straight Connector 11"/>
          <p:cNvCxnSpPr/>
          <p:nvPr/>
        </p:nvCxnSpPr>
        <p:spPr>
          <a:xfrm>
            <a:off x="3928993" y="1901252"/>
            <a:ext cx="0" cy="3768492"/>
          </a:xfrm>
          <a:prstGeom prst="line">
            <a:avLst/>
          </a:prstGeom>
          <a:ln>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63" y="922170"/>
            <a:ext cx="224075" cy="908746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57" name="Group 56"/>
          <p:cNvGrpSpPr/>
          <p:nvPr/>
        </p:nvGrpSpPr>
        <p:grpSpPr>
          <a:xfrm>
            <a:off x="4782676" y="1942952"/>
            <a:ext cx="2626650" cy="262665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766"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4608" y="2080244"/>
            <a:ext cx="2704737" cy="2281009"/>
          </a:xfrm>
          <a:prstGeom prst="rect">
            <a:avLst/>
          </a:prstGeom>
          <a:noFill/>
        </p:spPr>
        <p:txBody>
          <a:bodyPr wrap="square" lIns="179259" tIns="143407" rIns="179259" bIns="143407" rtlCol="0">
            <a:spAutoFit/>
          </a:bodyPr>
          <a:lstStyle/>
          <a:p>
            <a:pPr algn="r" defTabSz="913949" fontAlgn="base">
              <a:lnSpc>
                <a:spcPct val="110000"/>
              </a:lnSpc>
              <a:spcBef>
                <a:spcPct val="0"/>
              </a:spcBef>
              <a:spcAft>
                <a:spcPct val="0"/>
              </a:spcAft>
            </a:pPr>
            <a:r>
              <a:rPr lang="en-US" sz="2941" dirty="0">
                <a:solidFill>
                  <a:schemeClr val="tx2"/>
                </a:solidFill>
              </a:rPr>
              <a:t>Lua</a:t>
            </a:r>
          </a:p>
          <a:p>
            <a:pPr algn="r" defTabSz="913949" fontAlgn="base">
              <a:lnSpc>
                <a:spcPct val="110000"/>
              </a:lnSpc>
              <a:spcBef>
                <a:spcPct val="0"/>
              </a:spcBef>
              <a:spcAft>
                <a:spcPct val="0"/>
              </a:spcAft>
            </a:pPr>
            <a:r>
              <a:rPr lang="en-US" sz="2941" dirty="0">
                <a:solidFill>
                  <a:schemeClr val="tx2"/>
                </a:solidFill>
              </a:rPr>
              <a:t>Javascript</a:t>
            </a:r>
          </a:p>
          <a:p>
            <a:pPr algn="r" defTabSz="913949" fontAlgn="base">
              <a:lnSpc>
                <a:spcPct val="110000"/>
              </a:lnSpc>
              <a:spcBef>
                <a:spcPct val="0"/>
              </a:spcBef>
              <a:spcAft>
                <a:spcPct val="0"/>
              </a:spcAft>
            </a:pPr>
            <a:r>
              <a:rPr lang="en-US" sz="2941" dirty="0">
                <a:solidFill>
                  <a:schemeClr val="tx2"/>
                </a:solidFill>
              </a:rPr>
              <a:t>Actionscript</a:t>
            </a:r>
          </a:p>
          <a:p>
            <a:pPr algn="r" defTabSz="913949"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544" y="2503138"/>
            <a:ext cx="86102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5" y="3013530"/>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5" y="3523922"/>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5" y="4034313"/>
            <a:ext cx="84857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2" y="1855812"/>
            <a:ext cx="2137660" cy="2800931"/>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t>Acceso</a:t>
            </a:r>
            <a:r>
              <a:rPr lang="en-US" sz="2353" dirty="0"/>
              <a:t> </a:t>
            </a:r>
            <a:r>
              <a:rPr lang="en-US" sz="2353" dirty="0" err="1"/>
              <a:t>limitado</a:t>
            </a:r>
            <a:r>
              <a:rPr lang="en-US" sz="2353" dirty="0"/>
              <a:t> a APIs </a:t>
            </a:r>
            <a:r>
              <a:rPr lang="en-US" sz="2353" dirty="0">
                <a:solidFill>
                  <a:schemeClr val="bg2">
                    <a:lumMod val="50000"/>
                  </a:schemeClr>
                </a:solidFill>
              </a:rPr>
              <a:t>•</a:t>
            </a:r>
            <a:r>
              <a:rPr lang="en-US" sz="2353" dirty="0"/>
              <a:t> </a:t>
            </a:r>
            <a:r>
              <a:rPr lang="en-US" sz="2353" dirty="0" err="1"/>
              <a:t>Menos</a:t>
            </a:r>
            <a:r>
              <a:rPr lang="en-US" sz="2353" dirty="0"/>
              <a:t> </a:t>
            </a:r>
            <a:r>
              <a:rPr lang="en-US" sz="2353" dirty="0" err="1"/>
              <a:t>rendimiento</a:t>
            </a:r>
            <a:r>
              <a:rPr lang="en-US" sz="2353" dirty="0"/>
              <a:t> </a:t>
            </a:r>
            <a:r>
              <a:rPr lang="en-US" sz="2353" dirty="0">
                <a:solidFill>
                  <a:schemeClr val="bg2">
                    <a:lumMod val="50000"/>
                  </a:schemeClr>
                </a:solidFill>
              </a:rPr>
              <a:t>•</a:t>
            </a:r>
            <a:r>
              <a:rPr lang="en-US" sz="2353" dirty="0"/>
              <a:t>  </a:t>
            </a:r>
            <a:r>
              <a:rPr lang="en-US" sz="2353" dirty="0" err="1"/>
              <a:t>Experiencia</a:t>
            </a:r>
            <a:r>
              <a:rPr lang="en-US" sz="2353" dirty="0"/>
              <a:t> de </a:t>
            </a:r>
            <a:r>
              <a:rPr lang="en-US" sz="2353" dirty="0" err="1"/>
              <a:t>usuario</a:t>
            </a:r>
            <a:r>
              <a:rPr lang="en-US" sz="2353" dirty="0"/>
              <a:t> </a:t>
            </a:r>
            <a:r>
              <a:rPr lang="en-US" sz="2353" dirty="0" err="1"/>
              <a:t>más</a:t>
            </a:r>
            <a:r>
              <a:rPr lang="en-US" sz="2353" dirty="0"/>
              <a:t> </a:t>
            </a:r>
            <a:r>
              <a:rPr lang="en-US" sz="2353" dirty="0" err="1"/>
              <a:t>pobre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sp>
        <p:nvSpPr>
          <p:cNvPr id="20" name="Left Brace 19"/>
          <p:cNvSpPr/>
          <p:nvPr/>
        </p:nvSpPr>
        <p:spPr>
          <a:xfrm rot="5400000">
            <a:off x="5986051" y="537968"/>
            <a:ext cx="234752" cy="984519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 name="Group 2"/>
          <p:cNvGrpSpPr/>
          <p:nvPr/>
        </p:nvGrpSpPr>
        <p:grpSpPr>
          <a:xfrm>
            <a:off x="2893874" y="1445230"/>
            <a:ext cx="6419107" cy="3642539"/>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4962446"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2830402" y="3439156"/>
              <a:ext cx="6393682" cy="8930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275086"/>
            <a:ext cx="10971244" cy="1142838"/>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2" y="5167626"/>
            <a:ext cx="4502496" cy="613886"/>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18" y="5167625"/>
            <a:ext cx="4493937" cy="94211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133" dirty="0" err="1">
                <a:solidFill>
                  <a:schemeClr val="tx1"/>
                </a:solidFill>
              </a:rPr>
              <a:t>Más</a:t>
            </a:r>
            <a:r>
              <a:rPr lang="en-US" sz="2133" dirty="0">
                <a:solidFill>
                  <a:schemeClr val="tx1"/>
                </a:solidFill>
              </a:rPr>
              <a:t> </a:t>
            </a:r>
            <a:r>
              <a:rPr lang="en-US" sz="2133" dirty="0" err="1">
                <a:solidFill>
                  <a:schemeClr val="tx1"/>
                </a:solidFill>
              </a:rPr>
              <a:t>código</a:t>
            </a:r>
            <a:r>
              <a:rPr lang="en-US" sz="2133" dirty="0">
                <a:solidFill>
                  <a:schemeClr val="tx1"/>
                </a:solidFill>
              </a:rPr>
              <a:t> </a:t>
            </a:r>
            <a:r>
              <a:rPr lang="en-US" sz="2133" dirty="0" err="1">
                <a:solidFill>
                  <a:schemeClr val="tx1"/>
                </a:solidFill>
              </a:rPr>
              <a:t>compartido</a:t>
            </a:r>
            <a:r>
              <a:rPr lang="en-US" sz="2133" dirty="0">
                <a:solidFill>
                  <a:schemeClr val="tx1"/>
                </a:solidFill>
              </a:rPr>
              <a:t>, </a:t>
            </a:r>
            <a:r>
              <a:rPr lang="en-US" sz="2133" dirty="0" err="1">
                <a:solidFill>
                  <a:schemeClr val="tx1"/>
                </a:solidFill>
              </a:rPr>
              <a:t>nativo</a:t>
            </a:r>
            <a:endParaRPr lang="en-US" sz="2549" dirty="0">
              <a:solidFill>
                <a:schemeClr val="tx1"/>
              </a:solidFill>
            </a:endParaRPr>
          </a:p>
        </p:txBody>
      </p:sp>
      <p:grpSp>
        <p:nvGrpSpPr>
          <p:cNvPr id="25" name="Group 24"/>
          <p:cNvGrpSpPr/>
          <p:nvPr/>
        </p:nvGrpSpPr>
        <p:grpSpPr>
          <a:xfrm>
            <a:off x="1000642" y="2481565"/>
            <a:ext cx="4502496" cy="253618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2"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6" y="2021408"/>
              <a:ext cx="2353424"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4" y="1803244"/>
            <a:ext cx="3722126"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60"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3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7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10182" y="3518065"/>
            <a:ext cx="4492955" cy="681860"/>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901" y="3868211"/>
            <a:ext cx="9888008" cy="126548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grpSp>
        <p:nvGrpSpPr>
          <p:cNvPr id="11" name="Group 10"/>
          <p:cNvGrpSpPr/>
          <p:nvPr/>
        </p:nvGrpSpPr>
        <p:grpSpPr>
          <a:xfrm>
            <a:off x="1160903" y="1508522"/>
            <a:ext cx="9880632" cy="4069416"/>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339680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1208990" y="2894802"/>
              <a:ext cx="6521889"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59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175" dirty="0">
                  <a:solidFill>
                    <a:srgbClr val="FFFFFF"/>
                  </a:solidFill>
                </a:rPr>
                <a:t>Linux/Mono</a:t>
              </a:r>
            </a:p>
            <a:p>
              <a:pPr algn="ctr" defTabSz="913949" fontAlgn="base">
                <a:spcBef>
                  <a:spcPct val="0"/>
                </a:spcBef>
                <a:spcAft>
                  <a:spcPct val="0"/>
                </a:spcAft>
              </a:pPr>
              <a:r>
                <a:rPr lang="en-US" sz="1175" dirty="0" err="1">
                  <a:solidFill>
                    <a:srgbClr val="FFFFFF"/>
                  </a:solidFill>
                </a:rPr>
                <a:t>CoreCLR</a:t>
              </a:r>
              <a:endParaRPr lang="en-US" sz="1175"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7"/>
              <a:ext cx="1690917"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Azure</a:t>
              </a:r>
            </a:p>
          </p:txBody>
        </p:sp>
      </p:grpSp>
      <p:sp>
        <p:nvSpPr>
          <p:cNvPr id="50" name="TextBox 49"/>
          <p:cNvSpPr txBox="1"/>
          <p:nvPr/>
        </p:nvSpPr>
        <p:spPr>
          <a:xfrm>
            <a:off x="1174477" y="3988305"/>
            <a:ext cx="9867056" cy="89294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5" y="1962361"/>
            <a:ext cx="12190271" cy="2504328"/>
          </a:xfrm>
          <a:prstGeom prst="rect">
            <a:avLst/>
          </a:prstGeom>
          <a:noFill/>
        </p:spPr>
        <p:txBody>
          <a:bodyPr wrap="square" rtlCol="0">
            <a:spAutoFit/>
          </a:bodyPr>
          <a:lstStyle/>
          <a:p>
            <a:pPr algn="ctr"/>
            <a:r>
              <a:rPr lang="en-US" sz="7842" dirty="0">
                <a:latin typeface="Segoe UI" charset="0"/>
                <a:ea typeface="Segoe UI" charset="0"/>
                <a:cs typeface="Segoe UI" charset="0"/>
              </a:rPr>
              <a:t>Xamarin </a:t>
            </a:r>
            <a:r>
              <a:rPr lang="en-US" sz="7842" dirty="0" err="1">
                <a:latin typeface="Segoe UI" charset="0"/>
                <a:ea typeface="Segoe UI" charset="0"/>
                <a:cs typeface="Segoe UI" charset="0"/>
              </a:rPr>
              <a:t>ahora</a:t>
            </a:r>
            <a:r>
              <a:rPr lang="en-US" sz="7842" dirty="0">
                <a:latin typeface="Segoe UI" charset="0"/>
                <a:ea typeface="Segoe UI" charset="0"/>
                <a:cs typeface="Segoe UI" charset="0"/>
              </a:rPr>
              <a:t> </a:t>
            </a:r>
            <a:r>
              <a:rPr lang="en-US" sz="7842" b="1" dirty="0">
                <a:latin typeface="Segoe UI" charset="0"/>
                <a:ea typeface="Segoe UI" charset="0"/>
                <a:cs typeface="Segoe UI" charset="0"/>
              </a:rPr>
              <a:t>gratis</a:t>
            </a:r>
            <a:r>
              <a:rPr lang="en-US" sz="7842" dirty="0">
                <a:latin typeface="Segoe UI" charset="0"/>
                <a:ea typeface="Segoe UI" charset="0"/>
                <a:cs typeface="Segoe UI" charset="0"/>
              </a:rPr>
              <a:t> e </a:t>
            </a:r>
            <a:r>
              <a:rPr lang="en-US" sz="7842" dirty="0" err="1">
                <a:latin typeface="Segoe UI" charset="0"/>
                <a:ea typeface="Segoe UI" charset="0"/>
                <a:cs typeface="Segoe UI" charset="0"/>
              </a:rPr>
              <a:t>incluido</a:t>
            </a:r>
            <a:r>
              <a:rPr lang="en-US" sz="7842" dirty="0">
                <a:latin typeface="Segoe UI" charset="0"/>
                <a:ea typeface="Segoe UI" charset="0"/>
                <a:cs typeface="Segoe UI" charset="0"/>
              </a:rPr>
              <a:t> </a:t>
            </a:r>
            <a:r>
              <a:rPr lang="en-US" sz="7842" dirty="0" err="1">
                <a:latin typeface="Segoe UI" charset="0"/>
                <a:ea typeface="Segoe UI" charset="0"/>
                <a:cs typeface="Segoe UI" charset="0"/>
              </a:rPr>
              <a:t>en</a:t>
            </a:r>
            <a:r>
              <a:rPr lang="en-US" sz="784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1926" y="589608"/>
            <a:ext cx="10971244" cy="1142838"/>
          </a:xfrm>
        </p:spPr>
        <p:txBody>
          <a:bodyPr/>
          <a:lstStyle/>
          <a:p>
            <a:r>
              <a:rPr lang="en-US" sz="5866" dirty="0" err="1"/>
              <a:t>Rendimiento</a:t>
            </a:r>
            <a:r>
              <a:rPr lang="en-US" sz="5866" dirty="0"/>
              <a:t> </a:t>
            </a:r>
            <a:r>
              <a:rPr lang="en-US" sz="5866" dirty="0" err="1"/>
              <a:t>nativo</a:t>
            </a:r>
            <a:endParaRPr lang="en-US" sz="5866" dirty="0"/>
          </a:p>
        </p:txBody>
      </p:sp>
      <p:sp>
        <p:nvSpPr>
          <p:cNvPr id="3" name="Text Placeholder 2"/>
          <p:cNvSpPr>
            <a:spLocks noGrp="1"/>
          </p:cNvSpPr>
          <p:nvPr>
            <p:ph type="body" sz="quarter" idx="10"/>
          </p:nvPr>
        </p:nvSpPr>
        <p:spPr>
          <a:xfrm>
            <a:off x="643525" y="4577318"/>
            <a:ext cx="5377785" cy="141654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latin typeface="+mj-lt"/>
                <a:cs typeface="Segoe UI" panose="020B0502040204020203" pitchFamily="34" charset="0"/>
              </a:rPr>
              <a:t> </a:t>
            </a:r>
            <a:r>
              <a:rPr lang="en-US" sz="2353" dirty="0" err="1">
                <a:latin typeface="+mj-lt"/>
                <a:cs typeface="Segoe UI" panose="020B0502040204020203" pitchFamily="34" charset="0"/>
              </a:rPr>
              <a:t>usa</a:t>
            </a:r>
            <a:r>
              <a:rPr lang="en-US" sz="2353" dirty="0">
                <a:latin typeface="+mj-lt"/>
                <a:cs typeface="Segoe UI" panose="020B0502040204020203" pitchFamily="34" charset="0"/>
              </a:rPr>
              <a:t>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Ahead Of Time (AOT) para </a:t>
            </a:r>
            <a:r>
              <a:rPr lang="en-US" sz="2353" dirty="0" err="1">
                <a:latin typeface="+mj-lt"/>
                <a:cs typeface="Segoe UI" panose="020B0502040204020203" pitchFamily="34" charset="0"/>
              </a:rPr>
              <a:t>crear</a:t>
            </a:r>
            <a:r>
              <a:rPr lang="en-US" sz="2353" dirty="0">
                <a:latin typeface="+mj-lt"/>
                <a:cs typeface="Segoe UI" panose="020B0502040204020203" pitchFamily="34" charset="0"/>
              </a:rPr>
              <a:t> un </a:t>
            </a:r>
            <a:r>
              <a:rPr lang="en-US" sz="2353" dirty="0" err="1">
                <a:latin typeface="+mj-lt"/>
                <a:cs typeface="Segoe UI" panose="020B0502040204020203" pitchFamily="34" charset="0"/>
              </a:rPr>
              <a:t>binario</a:t>
            </a:r>
            <a:r>
              <a:rPr lang="en-US" sz="2353"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245385" y="4577317"/>
            <a:ext cx="5377785" cy="1416542"/>
          </a:xfrm>
        </p:spPr>
        <p:txBody>
          <a:bodyPr/>
          <a:lstStyle/>
          <a:p>
            <a:pPr marL="225615" lvl="1" defTabSz="447933">
              <a:lnSpc>
                <a:spcPct val="110000"/>
              </a:lnSpc>
              <a:defRPr/>
            </a:pPr>
            <a:r>
              <a:rPr lang="en-US" sz="2353" dirty="0" err="1">
                <a:solidFill>
                  <a:srgbClr val="66B11F"/>
                </a:solidFill>
                <a:cs typeface="Segoe UI" panose="020B0502040204020203" pitchFamily="34" charset="0"/>
              </a:rPr>
              <a:t>Xamarin.Android</a:t>
            </a:r>
            <a:r>
              <a:rPr lang="en-US" sz="2353" dirty="0">
                <a:latin typeface="+mj-lt"/>
                <a:cs typeface="Segoe UI" panose="020B0502040204020203" pitchFamily="34" charset="0"/>
              </a:rPr>
              <a:t> </a:t>
            </a:r>
            <a:r>
              <a:rPr lang="en-US" sz="2353" dirty="0" err="1">
                <a:latin typeface="+mj-lt"/>
                <a:cs typeface="Segoe UI" panose="020B0502040204020203" pitchFamily="34" charset="0"/>
              </a:rPr>
              <a:t>toma</a:t>
            </a:r>
            <a:r>
              <a:rPr lang="en-US" sz="2353" dirty="0">
                <a:latin typeface="+mj-lt"/>
                <a:cs typeface="Segoe UI" panose="020B0502040204020203" pitchFamily="34" charset="0"/>
              </a:rPr>
              <a:t> </a:t>
            </a:r>
            <a:r>
              <a:rPr lang="en-US" sz="2353" dirty="0" err="1">
                <a:latin typeface="+mj-lt"/>
                <a:cs typeface="Segoe UI" panose="020B0502040204020203" pitchFamily="34" charset="0"/>
              </a:rPr>
              <a:t>ventaja</a:t>
            </a:r>
            <a:r>
              <a:rPr lang="en-US" sz="2353" dirty="0">
                <a:latin typeface="+mj-lt"/>
                <a:cs typeface="Segoe UI" panose="020B0502040204020203" pitchFamily="34" charset="0"/>
              </a:rPr>
              <a:t> de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Just In Time (JIT) </a:t>
            </a:r>
            <a:r>
              <a:rPr lang="en-US" sz="2353" dirty="0" err="1">
                <a:latin typeface="+mj-lt"/>
                <a:cs typeface="Segoe UI" panose="020B0502040204020203" pitchFamily="34" charset="0"/>
              </a:rPr>
              <a:t>en</a:t>
            </a:r>
            <a:r>
              <a:rPr lang="en-US" sz="2353" dirty="0">
                <a:latin typeface="+mj-lt"/>
                <a:cs typeface="Segoe UI" panose="020B0502040204020203" pitchFamily="34" charset="0"/>
              </a:rPr>
              <a:t> </a:t>
            </a:r>
            <a:r>
              <a:rPr lang="en-US" sz="2353" dirty="0" err="1">
                <a:latin typeface="+mj-lt"/>
                <a:cs typeface="Segoe UI" panose="020B0502040204020203" pitchFamily="34" charset="0"/>
              </a:rPr>
              <a:t>dispositivos</a:t>
            </a:r>
            <a:r>
              <a:rPr lang="en-US" sz="2353" dirty="0">
                <a:latin typeface="+mj-lt"/>
                <a:cs typeface="Segoe UI" panose="020B0502040204020203" pitchFamily="34" charset="0"/>
              </a:rPr>
              <a:t> Android.</a:t>
            </a:r>
          </a:p>
        </p:txBody>
      </p:sp>
      <p:grpSp>
        <p:nvGrpSpPr>
          <p:cNvPr id="6" name="Group 5"/>
          <p:cNvGrpSpPr/>
          <p:nvPr/>
        </p:nvGrpSpPr>
        <p:grpSpPr>
          <a:xfrm>
            <a:off x="782011" y="1868260"/>
            <a:ext cx="10602962" cy="2573243"/>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496602" y="50772"/>
            <a:ext cx="10971244" cy="1142838"/>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865" y="1193610"/>
            <a:ext cx="12190271" cy="6215057"/>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334" y="275086"/>
            <a:ext cx="10971244" cy="1142838"/>
          </a:xfrm>
        </p:spPr>
        <p:txBody>
          <a:bodyPr/>
          <a:lstStyle/>
          <a:p>
            <a:r>
              <a:rPr lang="en-US" dirty="0"/>
              <a:t>Open Source</a:t>
            </a:r>
          </a:p>
        </p:txBody>
      </p:sp>
      <p:sp>
        <p:nvSpPr>
          <p:cNvPr id="4" name="TextBox 3"/>
          <p:cNvSpPr txBox="1"/>
          <p:nvPr/>
        </p:nvSpPr>
        <p:spPr>
          <a:xfrm>
            <a:off x="415334" y="1557449"/>
            <a:ext cx="8596681" cy="5014691"/>
          </a:xfrm>
          <a:prstGeom prst="rect">
            <a:avLst/>
          </a:prstGeom>
          <a:noFill/>
        </p:spPr>
        <p:txBody>
          <a:bodyPr wrap="square" rtlCol="0">
            <a:spAutoFit/>
          </a:bodyPr>
          <a:lstStyle/>
          <a:p>
            <a:pPr marL="342842" indent="-342842">
              <a:buFont typeface="Arial" charset="0"/>
              <a:buChar char="•"/>
            </a:pPr>
            <a:r>
              <a:rPr lang="en-US" sz="4000" dirty="0" err="1">
                <a:latin typeface="Segoe UI" charset="0"/>
                <a:ea typeface="Segoe UI" charset="0"/>
                <a:cs typeface="Segoe UI" charset="0"/>
              </a:rPr>
              <a:t>Xamarin.iOS</a:t>
            </a: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Xamarin.Mac</a:t>
            </a: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Xamarin.Android</a:t>
            </a:r>
            <a:endParaRPr lang="en-US" sz="4000" dirty="0">
              <a:latin typeface="Segoe UI" charset="0"/>
              <a:ea typeface="Segoe UI" charset="0"/>
              <a:cs typeface="Segoe UI" charset="0"/>
            </a:endParaRPr>
          </a:p>
          <a:p>
            <a:pPr marL="342842" indent="-342842">
              <a:buFont typeface="Arial" charset="0"/>
              <a:buChar char="•"/>
            </a:pPr>
            <a:r>
              <a:rPr lang="en-US" sz="4000" dirty="0">
                <a:latin typeface="Segoe UI" charset="0"/>
                <a:ea typeface="Segoe UI" charset="0"/>
                <a:cs typeface="Segoe UI" charset="0"/>
              </a:rPr>
              <a:t>Xamarin.Forms</a:t>
            </a:r>
          </a:p>
          <a:p>
            <a:pPr marL="342842" indent="-342842">
              <a:buFont typeface="Arial" charset="0"/>
              <a:buChar char="•"/>
            </a:pPr>
            <a:r>
              <a:rPr lang="en-US" sz="4000" dirty="0">
                <a:latin typeface="Segoe UI" charset="0"/>
                <a:ea typeface="Segoe UI" charset="0"/>
                <a:cs typeface="Segoe UI" charset="0"/>
              </a:rPr>
              <a:t>Bindings &amp; Plugins</a:t>
            </a:r>
          </a:p>
          <a:p>
            <a:pPr marL="342842" indent="-342842">
              <a:buFont typeface="Arial" charset="0"/>
              <a:buChar char="•"/>
            </a:pP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Cómo</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arrancar</a:t>
            </a: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Guías</a:t>
            </a:r>
            <a:r>
              <a:rPr lang="en-US" sz="4000" dirty="0">
                <a:latin typeface="Segoe UI" charset="0"/>
                <a:ea typeface="Segoe UI" charset="0"/>
                <a:cs typeface="Segoe UI" charset="0"/>
              </a:rPr>
              <a:t> de </a:t>
            </a:r>
            <a:r>
              <a:rPr lang="en-US" sz="4000" dirty="0" err="1">
                <a:latin typeface="Segoe UI" charset="0"/>
                <a:ea typeface="Segoe UI" charset="0"/>
                <a:cs typeface="Segoe UI" charset="0"/>
              </a:rPr>
              <a:t>contribución</a:t>
            </a:r>
            <a:endParaRPr lang="en-US" sz="400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6583009" y="487"/>
            <a:ext cx="13193260" cy="6857027"/>
          </a:xfrm>
          <a:prstGeom prst="rect">
            <a:avLst/>
          </a:prstGeom>
        </p:spPr>
      </p:pic>
    </p:spTree>
    <p:extLst>
      <p:ext uri="{BB962C8B-B14F-4D97-AF65-F5344CB8AC3E}">
        <p14:creationId xmlns:p14="http://schemas.microsoft.com/office/powerpoint/2010/main" val="10276547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 y="488"/>
            <a:ext cx="12190271" cy="751007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316506" y="399545"/>
            <a:ext cx="3472050" cy="1142838"/>
          </a:xfrm>
        </p:spPr>
        <p:txBody>
          <a:bodyPr/>
          <a:lstStyle/>
          <a:p>
            <a:r>
              <a:rPr lang="en-US" sz="6399" dirty="0"/>
              <a:t>C# </a:t>
            </a:r>
            <a:r>
              <a:rPr lang="en-US" sz="6399" dirty="0" err="1"/>
              <a:t>mola</a:t>
            </a:r>
            <a:endParaRPr lang="en-US" sz="6399" dirty="0"/>
          </a:p>
        </p:txBody>
      </p:sp>
      <p:sp>
        <p:nvSpPr>
          <p:cNvPr id="12" name="Title 1"/>
          <p:cNvSpPr txBox="1">
            <a:spLocks/>
          </p:cNvSpPr>
          <p:nvPr/>
        </p:nvSpPr>
        <p:spPr>
          <a:xfrm>
            <a:off x="8519542" y="3802661"/>
            <a:ext cx="3472050" cy="1705216"/>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6399" b="1" dirty="0"/>
              <a:t>Y lo </a:t>
            </a:r>
            <a:r>
              <a:rPr lang="en-US" sz="6399" b="1" dirty="0" err="1"/>
              <a:t>sabes</a:t>
            </a:r>
            <a:r>
              <a:rPr lang="en-US" sz="6399" b="1" dirty="0"/>
              <a:t>!</a:t>
            </a:r>
          </a:p>
        </p:txBody>
      </p:sp>
    </p:spTree>
    <p:extLst>
      <p:ext uri="{BB962C8B-B14F-4D97-AF65-F5344CB8AC3E}">
        <p14:creationId xmlns:p14="http://schemas.microsoft.com/office/powerpoint/2010/main" val="1498350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78" y="170977"/>
            <a:ext cx="10971244" cy="1142838"/>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777" y="1351175"/>
            <a:ext cx="4531005" cy="130214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8624" y="5044128"/>
            <a:ext cx="4531005" cy="130455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778" y="3111512"/>
            <a:ext cx="4505851" cy="147443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40" y="1632970"/>
            <a:ext cx="4448276"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a:t>
            </a:r>
          </a:p>
        </p:txBody>
      </p:sp>
      <p:sp>
        <p:nvSpPr>
          <p:cNvPr id="7" name="TextBox 6"/>
          <p:cNvSpPr txBox="1"/>
          <p:nvPr/>
        </p:nvSpPr>
        <p:spPr>
          <a:xfrm>
            <a:off x="6418338" y="3479445"/>
            <a:ext cx="5505915"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XML</a:t>
            </a:r>
          </a:p>
        </p:txBody>
      </p:sp>
      <p:sp>
        <p:nvSpPr>
          <p:cNvPr id="8" name="TextBox 7"/>
          <p:cNvSpPr txBox="1"/>
          <p:nvPr/>
        </p:nvSpPr>
        <p:spPr>
          <a:xfrm>
            <a:off x="6418338" y="5325922"/>
            <a:ext cx="5505915" cy="1181871"/>
          </a:xfrm>
          <a:prstGeom prst="rect">
            <a:avLst/>
          </a:prstGeom>
          <a:noFill/>
        </p:spPr>
        <p:txBody>
          <a:bodyPr wrap="square" lIns="182854" tIns="146284" rIns="182854" bIns="146284" rtlCol="0">
            <a:spAutoFit/>
          </a:bodyPr>
          <a:lstStyle/>
          <a:p>
            <a:pPr>
              <a:lnSpc>
                <a:spcPct val="90000"/>
              </a:lnSpc>
              <a:spcAft>
                <a:spcPts val="600"/>
              </a:spcAft>
            </a:pPr>
            <a:r>
              <a:rPr lang="en-US" sz="3200" dirty="0" err="1">
                <a:gradFill>
                  <a:gsLst>
                    <a:gs pos="2917">
                      <a:schemeClr val="tx1"/>
                    </a:gs>
                    <a:gs pos="30000">
                      <a:schemeClr val="tx1"/>
                    </a:gs>
                  </a:gsLst>
                  <a:lin ang="5400000" scaled="0"/>
                </a:gradFill>
              </a:rPr>
              <a:t>Gestión</a:t>
            </a:r>
            <a:r>
              <a:rPr lang="en-US" sz="3200" dirty="0">
                <a:gradFill>
                  <a:gsLst>
                    <a:gs pos="2917">
                      <a:schemeClr val="tx1"/>
                    </a:gs>
                    <a:gs pos="30000">
                      <a:schemeClr val="tx1"/>
                    </a:gs>
                  </a:gsLst>
                  <a:lin ang="5400000" scaled="0"/>
                </a:gradFill>
              </a:rPr>
              <a:t> de </a:t>
            </a:r>
            <a:r>
              <a:rPr lang="en-US" sz="3200" dirty="0" err="1">
                <a:gradFill>
                  <a:gsLst>
                    <a:gs pos="2917">
                      <a:schemeClr val="tx1"/>
                    </a:gs>
                    <a:gs pos="30000">
                      <a:schemeClr val="tx1"/>
                    </a:gs>
                  </a:gsLst>
                  <a:lin ang="5400000" scaled="0"/>
                </a:gradFill>
              </a:rPr>
              <a:t>eventos</a:t>
            </a:r>
            <a:r>
              <a:rPr lang="en-US" sz="3200" dirty="0">
                <a:gradFill>
                  <a:gsLst>
                    <a:gs pos="2917">
                      <a:schemeClr val="tx1"/>
                    </a:gs>
                    <a:gs pos="30000">
                      <a:schemeClr val="tx1"/>
                    </a:gs>
                  </a:gsLst>
                  <a:lin ang="5400000" scaled="0"/>
                </a:gradFill>
              </a:rPr>
              <a:t> y </a:t>
            </a:r>
            <a:r>
              <a:rPr lang="en-US" sz="3200" dirty="0" err="1">
                <a:gradFill>
                  <a:gsLst>
                    <a:gs pos="2917">
                      <a:schemeClr val="tx1"/>
                    </a:gs>
                    <a:gs pos="30000">
                      <a:schemeClr val="tx1"/>
                    </a:gs>
                  </a:gsLst>
                  <a:lin ang="5400000" scaled="0"/>
                </a:gradFill>
              </a:rPr>
              <a:t>delegados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722001" y="1417638"/>
            <a:ext cx="8741596" cy="4929895"/>
          </a:xfrm>
        </p:spPr>
        <p:txBody>
          <a:bodyPr>
            <a:normAutofit lnSpcReduction="10000"/>
          </a:bodyPr>
          <a:lstStyle/>
          <a:p>
            <a:r>
              <a:rPr lang="en-US" sz="1600" dirty="0" err="1"/>
              <a:t>Introducción</a:t>
            </a:r>
            <a:r>
              <a:rPr lang="en-US" sz="1600" dirty="0"/>
              <a:t> al taller</a:t>
            </a:r>
          </a:p>
          <a:p>
            <a:r>
              <a:rPr lang="en-US" sz="1600" dirty="0" err="1"/>
              <a:t>Repaso</a:t>
            </a:r>
            <a:r>
              <a:rPr lang="en-US" sz="1600" dirty="0"/>
              <a:t> a Xamarin</a:t>
            </a:r>
          </a:p>
          <a:p>
            <a:r>
              <a:rPr lang="en-US" sz="1600" dirty="0" err="1"/>
              <a:t>Creación</a:t>
            </a:r>
            <a:r>
              <a:rPr lang="en-US" sz="1600" dirty="0"/>
              <a:t> </a:t>
            </a:r>
            <a:r>
              <a:rPr lang="en-US" sz="1600" dirty="0" err="1"/>
              <a:t>proyecto</a:t>
            </a:r>
            <a:endParaRPr lang="en-US" sz="1600" dirty="0"/>
          </a:p>
          <a:p>
            <a:pPr marL="171450" lvl="1" indent="-171450">
              <a:buFont typeface="Arial" panose="020B0604020202020204" pitchFamily="34" charset="0"/>
              <a:buChar char="•"/>
            </a:pPr>
            <a:r>
              <a:rPr lang="en-US" sz="1600" dirty="0" err="1"/>
              <a:t>Estructura</a:t>
            </a:r>
            <a:r>
              <a:rPr lang="en-US" sz="1600" dirty="0"/>
              <a:t> </a:t>
            </a:r>
            <a:r>
              <a:rPr lang="en-US" sz="1600" dirty="0" err="1"/>
              <a:t>proyecto</a:t>
            </a:r>
            <a:endParaRPr lang="en-US" sz="1600" dirty="0"/>
          </a:p>
          <a:p>
            <a:pPr marL="171450" lvl="1" indent="-171450">
              <a:buFont typeface="Arial" panose="020B0604020202020204" pitchFamily="34" charset="0"/>
              <a:buChar char="•"/>
            </a:pPr>
            <a:r>
              <a:rPr lang="en-US" sz="1600" dirty="0"/>
              <a:t>MVVM</a:t>
            </a:r>
          </a:p>
          <a:p>
            <a:pPr marL="171450" lvl="1" indent="-171450">
              <a:buFont typeface="Arial" panose="020B0604020202020204" pitchFamily="34" charset="0"/>
              <a:buChar char="•"/>
            </a:pPr>
            <a:r>
              <a:rPr lang="en-US" sz="1600" dirty="0" err="1"/>
              <a:t>Primeras</a:t>
            </a:r>
            <a:r>
              <a:rPr lang="en-US" sz="1600" dirty="0"/>
              <a:t> </a:t>
            </a:r>
            <a:r>
              <a:rPr lang="en-US" sz="1600" dirty="0" err="1"/>
              <a:t>pruebas</a:t>
            </a:r>
            <a:r>
              <a:rPr lang="en-US" sz="1600" dirty="0"/>
              <a:t> enlace a </a:t>
            </a:r>
            <a:r>
              <a:rPr lang="en-US" sz="1600" dirty="0" err="1"/>
              <a:t>datos</a:t>
            </a:r>
            <a:endParaRPr lang="en-US" sz="1600" dirty="0"/>
          </a:p>
          <a:p>
            <a:r>
              <a:rPr lang="en-US" sz="1600" dirty="0"/>
              <a:t>La </a:t>
            </a:r>
            <a:r>
              <a:rPr lang="en-US" sz="1600" dirty="0" err="1"/>
              <a:t>interfaz</a:t>
            </a:r>
            <a:r>
              <a:rPr lang="en-US" sz="1600" dirty="0"/>
              <a:t> </a:t>
            </a:r>
            <a:r>
              <a:rPr lang="en-US" sz="1600" dirty="0" err="1"/>
              <a:t>compartida</a:t>
            </a:r>
            <a:endParaRPr lang="en-US" sz="1600" dirty="0"/>
          </a:p>
          <a:p>
            <a:pPr marL="171450" lvl="1" indent="-171450">
              <a:buFont typeface="Arial" panose="020B0604020202020204" pitchFamily="34" charset="0"/>
              <a:buChar char="•"/>
            </a:pPr>
            <a:r>
              <a:rPr lang="en-US" sz="1600" dirty="0" err="1"/>
              <a:t>Páginas</a:t>
            </a:r>
            <a:r>
              <a:rPr lang="en-US" sz="1600" dirty="0"/>
              <a:t>, Layouts y </a:t>
            </a:r>
            <a:r>
              <a:rPr lang="en-US" sz="1600" dirty="0" err="1"/>
              <a:t>controles</a:t>
            </a:r>
            <a:r>
              <a:rPr lang="en-US" sz="1600" dirty="0"/>
              <a:t> </a:t>
            </a:r>
            <a:r>
              <a:rPr lang="en-US" sz="1600" dirty="0" err="1"/>
              <a:t>en</a:t>
            </a:r>
            <a:r>
              <a:rPr lang="en-US" sz="1600" dirty="0"/>
              <a:t> </a:t>
            </a:r>
            <a:r>
              <a:rPr lang="en-US" sz="1600" dirty="0" err="1"/>
              <a:t>Xamarin.Forms</a:t>
            </a:r>
            <a:endParaRPr lang="en-US" sz="1600" dirty="0"/>
          </a:p>
          <a:p>
            <a:pPr marL="171450" lvl="1" indent="-171450">
              <a:buFont typeface="Arial" panose="020B0604020202020204" pitchFamily="34" charset="0"/>
              <a:buChar char="•"/>
            </a:pPr>
            <a:r>
              <a:rPr lang="en-US" sz="1600" dirty="0" err="1"/>
              <a:t>Recursos</a:t>
            </a:r>
            <a:r>
              <a:rPr lang="en-US" sz="1600" dirty="0"/>
              <a:t> y </a:t>
            </a:r>
            <a:r>
              <a:rPr lang="en-US" sz="1600" dirty="0" err="1"/>
              <a:t>estilos</a:t>
            </a:r>
            <a:endParaRPr lang="en-US" sz="1600" dirty="0"/>
          </a:p>
          <a:p>
            <a:pPr marL="171450" lvl="1" indent="-171450">
              <a:buFont typeface="Arial" panose="020B0604020202020204" pitchFamily="34" charset="0"/>
              <a:buChar char="•"/>
            </a:pPr>
            <a:r>
              <a:rPr lang="en-US" sz="1600" dirty="0" err="1"/>
              <a:t>Creando</a:t>
            </a:r>
            <a:r>
              <a:rPr lang="en-US" sz="1600" dirty="0"/>
              <a:t> la </a:t>
            </a:r>
            <a:r>
              <a:rPr lang="en-US" sz="1600" dirty="0" err="1"/>
              <a:t>interfaz</a:t>
            </a:r>
            <a:r>
              <a:rPr lang="en-US" sz="1600" dirty="0"/>
              <a:t> </a:t>
            </a:r>
            <a:r>
              <a:rPr lang="en-US" sz="1600" dirty="0" err="1"/>
              <a:t>básica</a:t>
            </a:r>
            <a:r>
              <a:rPr lang="en-US" sz="1600" dirty="0"/>
              <a:t> de </a:t>
            </a:r>
            <a:r>
              <a:rPr lang="en-US" sz="1600" dirty="0" err="1"/>
              <a:t>nuestra</a:t>
            </a:r>
            <a:r>
              <a:rPr lang="en-US" sz="1600" dirty="0"/>
              <a:t> App</a:t>
            </a:r>
          </a:p>
          <a:p>
            <a:r>
              <a:rPr lang="en-US" sz="1600" dirty="0" err="1"/>
              <a:t>Creación</a:t>
            </a:r>
            <a:r>
              <a:rPr lang="en-US" sz="1600" dirty="0"/>
              <a:t> de </a:t>
            </a:r>
            <a:r>
              <a:rPr lang="en-US" sz="1600" dirty="0" err="1"/>
              <a:t>servicios</a:t>
            </a:r>
            <a:endParaRPr lang="en-US" sz="1600" dirty="0"/>
          </a:p>
          <a:p>
            <a:pPr marL="171450" lvl="1" indent="-171450">
              <a:buFont typeface="Arial" panose="020B0604020202020204" pitchFamily="34" charset="0"/>
              <a:buChar char="•"/>
            </a:pPr>
            <a:r>
              <a:rPr lang="en-US" sz="1600" dirty="0" err="1"/>
              <a:t>Conceptos</a:t>
            </a:r>
            <a:r>
              <a:rPr lang="en-US" sz="1600" dirty="0"/>
              <a:t> </a:t>
            </a:r>
            <a:r>
              <a:rPr lang="en-US" sz="1600" dirty="0" err="1"/>
              <a:t>básicos</a:t>
            </a:r>
            <a:r>
              <a:rPr lang="en-US" sz="1600" dirty="0"/>
              <a:t> </a:t>
            </a:r>
            <a:r>
              <a:rPr lang="en-US" sz="1600" dirty="0" err="1"/>
              <a:t>relacionados</a:t>
            </a:r>
            <a:r>
              <a:rPr lang="en-US" sz="1600" dirty="0"/>
              <a:t> con </a:t>
            </a:r>
            <a:r>
              <a:rPr lang="en-US" sz="1600" dirty="0" err="1"/>
              <a:t>servicios</a:t>
            </a:r>
            <a:endParaRPr lang="en-US" sz="1600" dirty="0"/>
          </a:p>
          <a:p>
            <a:pPr marL="171450" lvl="1" indent="-171450">
              <a:buFont typeface="Arial" panose="020B0604020202020204" pitchFamily="34" charset="0"/>
              <a:buChar char="•"/>
            </a:pPr>
            <a:r>
              <a:rPr lang="en-US" sz="1600" dirty="0" err="1"/>
              <a:t>Creación</a:t>
            </a:r>
            <a:r>
              <a:rPr lang="en-US" sz="1600" dirty="0"/>
              <a:t> de </a:t>
            </a:r>
            <a:r>
              <a:rPr lang="en-US" sz="1600" dirty="0" err="1"/>
              <a:t>servicios</a:t>
            </a:r>
            <a:r>
              <a:rPr lang="en-US" sz="1600" dirty="0"/>
              <a:t> (</a:t>
            </a:r>
            <a:r>
              <a:rPr lang="en-US" sz="1600" dirty="0" err="1"/>
              <a:t>navegación</a:t>
            </a:r>
            <a:r>
              <a:rPr lang="en-US" sz="1600" dirty="0"/>
              <a:t> y REST)</a:t>
            </a:r>
          </a:p>
          <a:p>
            <a:pPr marL="171450" lvl="1" indent="-171450">
              <a:buFont typeface="Arial" panose="020B0604020202020204" pitchFamily="34" charset="0"/>
              <a:buChar char="•"/>
            </a:pPr>
            <a:r>
              <a:rPr lang="en-US" sz="1600" dirty="0" err="1"/>
              <a:t>Usando</a:t>
            </a:r>
            <a:r>
              <a:rPr lang="en-US" sz="1600" dirty="0"/>
              <a:t> plugins</a:t>
            </a:r>
          </a:p>
          <a:p>
            <a:r>
              <a:rPr lang="en-US" sz="1600" dirty="0" err="1"/>
              <a:t>Navegación</a:t>
            </a:r>
            <a:endParaRPr lang="en-US" sz="1600" dirty="0"/>
          </a:p>
          <a:p>
            <a:pPr marL="171450" lvl="1" indent="-171450">
              <a:buFont typeface="Arial" panose="020B0604020202020204" pitchFamily="34" charset="0"/>
              <a:buChar char="•"/>
            </a:pPr>
            <a:r>
              <a:rPr lang="en-US" sz="1600" dirty="0" err="1"/>
              <a:t>Conceptos</a:t>
            </a:r>
            <a:r>
              <a:rPr lang="en-US" sz="1600" dirty="0"/>
              <a:t> </a:t>
            </a:r>
            <a:r>
              <a:rPr lang="en-US" sz="1600" dirty="0" err="1"/>
              <a:t>básicos</a:t>
            </a:r>
            <a:r>
              <a:rPr lang="en-US" sz="1600" dirty="0"/>
              <a:t> de </a:t>
            </a:r>
            <a:r>
              <a:rPr lang="en-US" sz="1600" dirty="0" err="1"/>
              <a:t>navegación</a:t>
            </a:r>
            <a:endParaRPr lang="en-US" sz="1600" dirty="0"/>
          </a:p>
          <a:p>
            <a:pPr marL="171450" lvl="1" indent="-171450">
              <a:buFont typeface="Arial" panose="020B0604020202020204" pitchFamily="34" charset="0"/>
              <a:buChar char="•"/>
            </a:pPr>
            <a:r>
              <a:rPr lang="en-US" sz="1600" dirty="0" err="1"/>
              <a:t>Completar</a:t>
            </a:r>
            <a:r>
              <a:rPr lang="en-US" sz="1600" dirty="0"/>
              <a:t> la App</a:t>
            </a:r>
          </a:p>
          <a:p>
            <a:pPr lvl="1"/>
            <a:endParaRPr lang="en-US" sz="1568"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6573" y="75895"/>
            <a:ext cx="10971244" cy="1142838"/>
          </a:xfrm>
        </p:spPr>
        <p:txBody>
          <a:bodyPr/>
          <a:lstStyle/>
          <a:p>
            <a:r>
              <a:rPr lang="en-US" dirty="0" err="1"/>
              <a:t>Async</a:t>
            </a:r>
            <a:r>
              <a:rPr lang="en-US" dirty="0"/>
              <a:t>/Await</a:t>
            </a:r>
          </a:p>
        </p:txBody>
      </p:sp>
      <p:sp>
        <p:nvSpPr>
          <p:cNvPr id="3" name="TextBox 2"/>
          <p:cNvSpPr txBox="1"/>
          <p:nvPr/>
        </p:nvSpPr>
        <p:spPr>
          <a:xfrm>
            <a:off x="1669457" y="5870075"/>
            <a:ext cx="8855407" cy="582960"/>
          </a:xfrm>
          <a:prstGeom prst="rect">
            <a:avLst/>
          </a:prstGeom>
          <a:noFill/>
        </p:spPr>
        <p:txBody>
          <a:bodyPr wrap="square" rtlCol="0">
            <a:spAutoFit/>
          </a:bodyPr>
          <a:lstStyle/>
          <a:p>
            <a:pPr algn="ctr"/>
            <a:r>
              <a:rPr lang="en-US" sz="3200" dirty="0" err="1">
                <a:solidFill>
                  <a:schemeClr val="bg1">
                    <a:lumMod val="50000"/>
                  </a:schemeClr>
                </a:solidFill>
                <a:cs typeface="Helvetica" panose="020B0604020202020204" pitchFamily="34" charset="0"/>
              </a:rPr>
              <a:t>Código</a:t>
            </a:r>
            <a:r>
              <a:rPr lang="en-US" sz="3200" dirty="0">
                <a:solidFill>
                  <a:schemeClr val="bg1">
                    <a:lumMod val="50000"/>
                  </a:schemeClr>
                </a:solidFill>
                <a:cs typeface="Helvetica" panose="020B0604020202020204" pitchFamily="34" charset="0"/>
              </a:rPr>
              <a:t> </a:t>
            </a:r>
            <a:r>
              <a:rPr lang="en-US" sz="3200" dirty="0" err="1">
                <a:solidFill>
                  <a:schemeClr val="bg1">
                    <a:lumMod val="50000"/>
                  </a:schemeClr>
                </a:solidFill>
                <a:cs typeface="Helvetica" panose="020B0604020202020204" pitchFamily="34" charset="0"/>
              </a:rPr>
              <a:t>más</a:t>
            </a:r>
            <a:r>
              <a:rPr lang="en-US" sz="3200" dirty="0">
                <a:solidFill>
                  <a:schemeClr val="bg1">
                    <a:lumMod val="50000"/>
                  </a:schemeClr>
                </a:solidFill>
                <a:cs typeface="Helvetica" panose="020B0604020202020204" pitchFamily="34" charset="0"/>
              </a:rPr>
              <a:t> simple, </a:t>
            </a:r>
            <a:r>
              <a:rPr lang="en-US" sz="3200" dirty="0" err="1">
                <a:solidFill>
                  <a:schemeClr val="bg1">
                    <a:lumMod val="50000"/>
                  </a:schemeClr>
                </a:solidFill>
                <a:cs typeface="Helvetica" panose="020B0604020202020204" pitchFamily="34" charset="0"/>
              </a:rPr>
              <a:t>mantenimiento</a:t>
            </a:r>
            <a:endParaRPr lang="en-US" sz="3200" dirty="0">
              <a:solidFill>
                <a:schemeClr val="bg1">
                  <a:lumMod val="50000"/>
                </a:schemeClr>
              </a:solidFill>
              <a:cs typeface="Helvetica" panose="020B0604020202020204" pitchFamily="34" charset="0"/>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4285" y="1370976"/>
            <a:ext cx="7365749" cy="434167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4410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3150" y="350911"/>
            <a:ext cx="10971244" cy="1142838"/>
          </a:xfrm>
        </p:spPr>
        <p:txBody>
          <a:bodyPr/>
          <a:lstStyle/>
          <a:p>
            <a:r>
              <a:rPr lang="en-US" dirty="0"/>
              <a:t>Android </a:t>
            </a:r>
            <a:r>
              <a:rPr lang="en-US" dirty="0" err="1"/>
              <a:t>ItemClick</a:t>
            </a:r>
            <a:r>
              <a:rPr lang="en-US" dirty="0"/>
              <a:t>, ¿</a:t>
            </a:r>
            <a:r>
              <a:rPr lang="en-US" dirty="0" err="1"/>
              <a:t>ves</a:t>
            </a:r>
            <a:r>
              <a:rPr lang="en-US" dirty="0"/>
              <a:t> </a:t>
            </a:r>
            <a:r>
              <a:rPr lang="en-US" dirty="0" err="1"/>
              <a:t>diferencias</a:t>
            </a:r>
            <a:r>
              <a:rPr lang="en-US" dirty="0"/>
              <a:t>?</a:t>
            </a:r>
          </a:p>
        </p:txBody>
      </p:sp>
      <p:sp>
        <p:nvSpPr>
          <p:cNvPr id="7" name="TextBox 6"/>
          <p:cNvSpPr txBox="1"/>
          <p:nvPr/>
        </p:nvSpPr>
        <p:spPr>
          <a:xfrm>
            <a:off x="7306891" y="1302619"/>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con Xamarin</a:t>
            </a:r>
          </a:p>
        </p:txBody>
      </p:sp>
      <p:sp>
        <p:nvSpPr>
          <p:cNvPr id="8" name="TextBox 7"/>
          <p:cNvSpPr txBox="1"/>
          <p:nvPr/>
        </p:nvSpPr>
        <p:spPr>
          <a:xfrm>
            <a:off x="1316413" y="1302617"/>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0067" y="2075884"/>
            <a:ext cx="5518705" cy="17119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88964" y="4254295"/>
            <a:ext cx="5661875"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&amp; </a:t>
            </a:r>
            <a:r>
              <a:rPr lang="en-US" sz="3200" dirty="0" err="1">
                <a:solidFill>
                  <a:schemeClr val="bg1">
                    <a:lumMod val="50000"/>
                  </a:schemeClr>
                </a:solidFill>
                <a:cs typeface="Helvetica" panose="020B0604020202020204" pitchFamily="34" charset="0"/>
              </a:rPr>
              <a:t>Async</a:t>
            </a:r>
            <a:r>
              <a:rPr lang="en-US" sz="3200"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0863" y="5172132"/>
            <a:ext cx="5558073" cy="14184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797400" y="4790070"/>
            <a:ext cx="1161886" cy="373861"/>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875" y="2082678"/>
            <a:ext cx="5514050" cy="147380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48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Crear proyecto</a:t>
            </a:r>
          </a:p>
        </p:txBody>
      </p:sp>
      <p:sp>
        <p:nvSpPr>
          <p:cNvPr id="5" name="Marcador de texto 4"/>
          <p:cNvSpPr>
            <a:spLocks noGrp="1"/>
          </p:cNvSpPr>
          <p:nvPr>
            <p:ph type="subTitle" idx="1"/>
          </p:nvPr>
        </p:nvSpPr>
        <p:spPr/>
        <p:txBody>
          <a:bodyPr/>
          <a:lstStyle/>
          <a:p>
            <a:r>
              <a:rPr lang="es-ES" dirty="0"/>
              <a:t>Conociendo las plantillas y contenido básico</a:t>
            </a:r>
          </a:p>
        </p:txBody>
      </p:sp>
    </p:spTree>
    <p:extLst>
      <p:ext uri="{BB962C8B-B14F-4D97-AF65-F5344CB8AC3E}">
        <p14:creationId xmlns:p14="http://schemas.microsoft.com/office/powerpoint/2010/main" val="35370769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53" y="1804903"/>
            <a:ext cx="10971244" cy="2897726"/>
          </a:xfrm>
        </p:spPr>
        <p:txBody>
          <a:bodyPr/>
          <a:lstStyle/>
          <a:p>
            <a:pPr algn="ctr"/>
            <a:r>
              <a:rPr lang="es-ES_tradnl" sz="9598" spc="-400" dirty="0">
                <a:solidFill>
                  <a:schemeClr val="tx1">
                    <a:lumMod val="50000"/>
                    <a:lumOff val="50000"/>
                  </a:schemeClr>
                </a:solidFill>
              </a:rPr>
              <a:t>¿</a:t>
            </a:r>
            <a:r>
              <a:rPr lang="es-ES_tradnl" sz="7058" spc="-400" dirty="0">
                <a:solidFill>
                  <a:schemeClr val="tx1">
                    <a:lumMod val="50000"/>
                    <a:lumOff val="50000"/>
                  </a:schemeClr>
                </a:solidFill>
              </a:rPr>
              <a:t>Cómo funciona es </a:t>
            </a:r>
            <a:r>
              <a:rPr lang="es-ES_tradnl" sz="7058" spc="-400" dirty="0" err="1">
                <a:solidFill>
                  <a:schemeClr val="tx1">
                    <a:lumMod val="50000"/>
                    <a:lumOff val="50000"/>
                  </a:schemeClr>
                </a:solidFill>
              </a:rPr>
              <a:t>Xamarin</a:t>
            </a:r>
            <a:r>
              <a:rPr lang="es-ES_tradnl" sz="7058" spc="-400" dirty="0">
                <a:solidFill>
                  <a:schemeClr val="tx1">
                    <a:lumMod val="50000"/>
                    <a:lumOff val="50000"/>
                  </a:schemeClr>
                </a:solidFill>
              </a:rPr>
              <a:t>?</a:t>
            </a:r>
            <a:endParaRPr lang="es-ES_tradnl" sz="9598" spc="-4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537" y="471894"/>
            <a:ext cx="10971244" cy="1142838"/>
          </a:xfrm>
        </p:spPr>
        <p:txBody>
          <a:bodyPr/>
          <a:lstStyle/>
          <a:p>
            <a:r>
              <a:rPr lang="en-US" dirty="0"/>
              <a:t>Windows APIs</a:t>
            </a:r>
          </a:p>
        </p:txBody>
      </p:sp>
      <p:grpSp>
        <p:nvGrpSpPr>
          <p:cNvPr id="44" name="Group 43"/>
          <p:cNvGrpSpPr/>
          <p:nvPr/>
        </p:nvGrpSpPr>
        <p:grpSpPr>
          <a:xfrm>
            <a:off x="759028" y="1785790"/>
            <a:ext cx="10714759" cy="1039675"/>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Microsoft.Phone</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Windows.Storage</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Microsoft.Devices</a:t>
              </a:r>
              <a:endParaRPr lang="en-US" sz="1766" dirty="0">
                <a:solidFill>
                  <a:srgbClr val="FFFFFF"/>
                </a:solidFill>
                <a:cs typeface="Helvetica Light"/>
              </a:endParaRPr>
            </a:p>
          </p:txBody>
        </p:sp>
        <p:sp>
          <p:nvSpPr>
            <p:cNvPr id="34" name="TextBox 33"/>
            <p:cNvSpPr txBox="1"/>
            <p:nvPr/>
          </p:nvSpPr>
          <p:spPr>
            <a:xfrm>
              <a:off x="6299200" y="1820862"/>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grpSp>
        <p:nvGrpSpPr>
          <p:cNvPr id="38" name="Group 37"/>
          <p:cNvGrpSpPr/>
          <p:nvPr/>
        </p:nvGrpSpPr>
        <p:grpSpPr>
          <a:xfrm>
            <a:off x="754538" y="3765113"/>
            <a:ext cx="10714759" cy="666219"/>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25" name="Rounded Rectangle 24"/>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26" name="Rounded Rectangle 25"/>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27" name="Rounded Rectangle 26"/>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28" name="Rounded Rectangle 27"/>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75" y="616608"/>
            <a:ext cx="10971244" cy="1142838"/>
          </a:xfrm>
        </p:spPr>
        <p:txBody>
          <a:bodyPr/>
          <a:lstStyle/>
          <a:p>
            <a:r>
              <a:rPr lang="en-US" sz="5866" dirty="0"/>
              <a:t>iOS – </a:t>
            </a:r>
            <a:r>
              <a:rPr lang="en-US" sz="5866" dirty="0" err="1"/>
              <a:t>Acceso</a:t>
            </a:r>
            <a:r>
              <a:rPr lang="en-US" sz="5866" dirty="0"/>
              <a:t> al 100% de las APIs</a:t>
            </a:r>
          </a:p>
        </p:txBody>
      </p:sp>
      <p:grpSp>
        <p:nvGrpSpPr>
          <p:cNvPr id="3" name="Group 2"/>
          <p:cNvGrpSpPr/>
          <p:nvPr/>
        </p:nvGrpSpPr>
        <p:grpSpPr>
          <a:xfrm>
            <a:off x="759028" y="1930504"/>
            <a:ext cx="10714759" cy="89496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MapKit</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UIKit</a:t>
              </a:r>
              <a:endParaRPr lang="en-US" sz="1766"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iBeacon</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CoreGraphics</a:t>
              </a:r>
              <a:endParaRPr lang="en-US" sz="1766"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CoreMotion</a:t>
              </a:r>
              <a:endParaRPr lang="en-US" sz="1766" dirty="0">
                <a:solidFill>
                  <a:srgbClr val="FFFFFF"/>
                </a:solidFill>
                <a:cs typeface="Helvetica Light"/>
              </a:endParaRPr>
            </a:p>
          </p:txBody>
        </p:sp>
        <p:sp>
          <p:nvSpPr>
            <p:cNvPr id="34" name="TextBox 33"/>
            <p:cNvSpPr txBox="1"/>
            <p:nvPr/>
          </p:nvSpPr>
          <p:spPr>
            <a:xfrm>
              <a:off x="6299200" y="1968500"/>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7" name="Left Brace 36"/>
          <p:cNvSpPr/>
          <p:nvPr/>
        </p:nvSpPr>
        <p:spPr>
          <a:xfrm rot="5400000" flipH="1">
            <a:off x="5934169" y="-392713"/>
            <a:ext cx="373457" cy="10705778"/>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2" name="Rounded Rectangle 31"/>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546583"/>
            <a:ext cx="10971244" cy="1142838"/>
          </a:xfrm>
        </p:spPr>
        <p:txBody>
          <a:bodyPr/>
          <a:lstStyle/>
          <a:p>
            <a:r>
              <a:rPr lang="en-US" sz="5333" dirty="0"/>
              <a:t>Android – </a:t>
            </a:r>
            <a:r>
              <a:rPr lang="en-US" sz="5333" dirty="0" err="1"/>
              <a:t>Acceso</a:t>
            </a:r>
            <a:r>
              <a:rPr lang="en-US" sz="5333" dirty="0"/>
              <a:t> al 100%de las  APIs</a:t>
            </a:r>
          </a:p>
        </p:txBody>
      </p:sp>
      <p:sp>
        <p:nvSpPr>
          <p:cNvPr id="19" name="Rounded Rectangle 18"/>
          <p:cNvSpPr/>
          <p:nvPr/>
        </p:nvSpPr>
        <p:spPr>
          <a:xfrm>
            <a:off x="759030"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Text-to-speech</a:t>
            </a:r>
          </a:p>
        </p:txBody>
      </p:sp>
      <p:sp>
        <p:nvSpPr>
          <p:cNvPr id="20" name="Rounded Rectangle 19"/>
          <p:cNvSpPr/>
          <p:nvPr/>
        </p:nvSpPr>
        <p:spPr>
          <a:xfrm>
            <a:off x="2929317"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ActionBar</a:t>
            </a:r>
            <a:endParaRPr lang="en-US" sz="1766" dirty="0">
              <a:solidFill>
                <a:srgbClr val="FFFFFF"/>
              </a:solidFill>
              <a:cs typeface="Helvetica Light"/>
            </a:endParaRPr>
          </a:p>
        </p:txBody>
      </p:sp>
      <p:sp>
        <p:nvSpPr>
          <p:cNvPr id="21" name="Rounded Rectangle 20"/>
          <p:cNvSpPr/>
          <p:nvPr/>
        </p:nvSpPr>
        <p:spPr>
          <a:xfrm>
            <a:off x="5099603"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567" dirty="0">
                <a:solidFill>
                  <a:srgbClr val="FFFFFF"/>
                </a:solidFill>
                <a:cs typeface="Helvetica Light"/>
              </a:rPr>
              <a:t>Printing Framework</a:t>
            </a:r>
          </a:p>
        </p:txBody>
      </p:sp>
      <p:sp>
        <p:nvSpPr>
          <p:cNvPr id="22" name="Rounded Rectangle 21"/>
          <p:cNvSpPr/>
          <p:nvPr/>
        </p:nvSpPr>
        <p:spPr>
          <a:xfrm>
            <a:off x="7269891"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Renderscript</a:t>
            </a:r>
            <a:endParaRPr lang="en-US" sz="1766" dirty="0">
              <a:solidFill>
                <a:srgbClr val="FFFFFF"/>
              </a:solidFill>
              <a:cs typeface="Helvetica Light"/>
            </a:endParaRPr>
          </a:p>
        </p:txBody>
      </p:sp>
      <p:sp>
        <p:nvSpPr>
          <p:cNvPr id="23" name="Rounded Rectangle 22"/>
          <p:cNvSpPr/>
          <p:nvPr/>
        </p:nvSpPr>
        <p:spPr>
          <a:xfrm>
            <a:off x="9440179"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4" name="TextBox 33"/>
          <p:cNvSpPr txBox="1"/>
          <p:nvPr/>
        </p:nvSpPr>
        <p:spPr>
          <a:xfrm>
            <a:off x="6195769" y="1785789"/>
            <a:ext cx="362083" cy="615480"/>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7" name="Rounded Rectangle 36"/>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067" y="477132"/>
            <a:ext cx="11654187" cy="1346003"/>
          </a:xfrm>
        </p:spPr>
        <p:txBody>
          <a:bodyPr/>
          <a:lstStyle/>
          <a:p>
            <a:pPr algn="ctr">
              <a:lnSpc>
                <a:spcPct val="100000"/>
              </a:lnSpc>
            </a:pPr>
            <a:r>
              <a:rPr lang="en-US" sz="3528" dirty="0" err="1"/>
              <a:t>Cualquier</a:t>
            </a:r>
            <a:r>
              <a:rPr lang="en-US" sz="3528" dirty="0"/>
              <a:t> </a:t>
            </a:r>
            <a:r>
              <a:rPr lang="en-US" sz="3528" dirty="0" err="1"/>
              <a:t>cosa</a:t>
            </a:r>
            <a:r>
              <a:rPr lang="en-US" sz="3528" dirty="0"/>
              <a:t> que </a:t>
            </a:r>
            <a:r>
              <a:rPr lang="en-US" sz="3528" dirty="0" err="1"/>
              <a:t>puedas</a:t>
            </a:r>
            <a:r>
              <a:rPr lang="en-US" sz="3528" dirty="0"/>
              <a:t> </a:t>
            </a:r>
            <a:r>
              <a:rPr lang="en-US" sz="3528" dirty="0" err="1"/>
              <a:t>hacer</a:t>
            </a:r>
            <a:r>
              <a:rPr lang="en-US" sz="3528" dirty="0"/>
              <a:t> con Objective-C, Swift, o Java</a:t>
            </a:r>
            <a:br>
              <a:rPr lang="en-US" sz="3528" dirty="0"/>
            </a:br>
            <a:r>
              <a:rPr lang="en-US" sz="3528" dirty="0"/>
              <a:t>se </a:t>
            </a:r>
            <a:r>
              <a:rPr lang="en-US" sz="3528" dirty="0" err="1"/>
              <a:t>puede</a:t>
            </a:r>
            <a:r>
              <a:rPr lang="en-US" sz="3528" dirty="0"/>
              <a:t> </a:t>
            </a:r>
            <a:r>
              <a:rPr lang="en-US" sz="3528" dirty="0" err="1"/>
              <a:t>hacer</a:t>
            </a:r>
            <a:r>
              <a:rPr lang="en-US" sz="3528" dirty="0"/>
              <a:t> </a:t>
            </a:r>
            <a:r>
              <a:rPr lang="en-US" sz="3528" dirty="0">
                <a:latin typeface="+mn-lt"/>
              </a:rPr>
              <a:t>con C# y Visual Studio con Xamarin</a:t>
            </a:r>
            <a:r>
              <a:rPr lang="en-US" sz="3528" dirty="0"/>
              <a:t>.</a:t>
            </a:r>
          </a:p>
        </p:txBody>
      </p:sp>
      <p:grpSp>
        <p:nvGrpSpPr>
          <p:cNvPr id="7" name="Group 6"/>
          <p:cNvGrpSpPr/>
          <p:nvPr/>
        </p:nvGrpSpPr>
        <p:grpSpPr>
          <a:xfrm>
            <a:off x="2281602" y="2054990"/>
            <a:ext cx="8012289" cy="4448770"/>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54" y="1479572"/>
            <a:ext cx="10971244" cy="3640828"/>
          </a:xfrm>
        </p:spPr>
        <p:txBody>
          <a:bodyPr/>
          <a:lstStyle/>
          <a:p>
            <a:r>
              <a:rPr lang="es-ES_tradnl" sz="9598" spc="-400" dirty="0">
                <a:solidFill>
                  <a:schemeClr val="tx1">
                    <a:lumMod val="50000"/>
                    <a:lumOff val="50000"/>
                  </a:schemeClr>
                </a:solidFill>
              </a:rPr>
              <a:t>La clave, </a:t>
            </a:r>
            <a:r>
              <a:rPr lang="es-ES_tradnl" sz="9598" spc="-400" dirty="0">
                <a:solidFill>
                  <a:schemeClr val="tx2"/>
                </a:solidFill>
              </a:rPr>
              <a:t>compartir</a:t>
            </a:r>
            <a:r>
              <a:rPr lang="es-ES_tradnl" sz="9598" spc="-4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534" y="2458012"/>
            <a:ext cx="4481488" cy="246481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0" dirty="0">
                <a:latin typeface="+mn-lt"/>
              </a:rPr>
              <a:t>1 </a:t>
            </a:r>
            <a:r>
              <a:rPr lang="en-US" sz="3920" dirty="0" err="1">
                <a:latin typeface="+mn-lt"/>
              </a:rPr>
              <a:t>librería</a:t>
            </a:r>
            <a:endParaRPr lang="en-US" sz="3920" dirty="0">
              <a:latin typeface="+mn-lt"/>
            </a:endParaRPr>
          </a:p>
          <a:p>
            <a:pPr marL="0" indent="0">
              <a:buNone/>
            </a:pPr>
            <a:r>
              <a:rPr lang="en-US" sz="3920" dirty="0" err="1">
                <a:latin typeface="+mn-lt"/>
              </a:rPr>
              <a:t>Múltiples</a:t>
            </a:r>
            <a:r>
              <a:rPr lang="en-US" sz="3920" dirty="0">
                <a:latin typeface="+mn-lt"/>
              </a:rPr>
              <a:t> </a:t>
            </a:r>
            <a:r>
              <a:rPr lang="en-US" sz="3920" dirty="0" err="1">
                <a:latin typeface="+mn-lt"/>
              </a:rPr>
              <a:t>Platformas</a:t>
            </a:r>
            <a:endParaRPr lang="en-US" sz="3920" dirty="0">
              <a:latin typeface="+mn-lt"/>
            </a:endParaRPr>
          </a:p>
          <a:p>
            <a:pPr marL="0" indent="0">
              <a:buNone/>
            </a:pPr>
            <a:endParaRPr lang="en-US" sz="2157" dirty="0">
              <a:latin typeface="+mn-lt"/>
            </a:endParaRPr>
          </a:p>
          <a:p>
            <a:pPr marL="0" indent="0">
              <a:buNone/>
            </a:pPr>
            <a:r>
              <a:rPr lang="en-US" sz="2353" dirty="0" err="1">
                <a:latin typeface="+mn-lt"/>
              </a:rPr>
              <a:t>Incluidas</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a:xfrm>
            <a:off x="610378" y="275086"/>
            <a:ext cx="10971244" cy="1142838"/>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4490" y="1516334"/>
            <a:ext cx="4495163" cy="4458814"/>
          </a:xfrm>
          <a:prstGeom prst="rect">
            <a:avLst/>
          </a:prstGeom>
        </p:spPr>
      </p:pic>
    </p:spTree>
    <p:extLst>
      <p:ext uri="{BB962C8B-B14F-4D97-AF65-F5344CB8AC3E}">
        <p14:creationId xmlns:p14="http://schemas.microsoft.com/office/powerpoint/2010/main" val="14200243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ctrTitle"/>
          </p:nvPr>
        </p:nvSpPr>
        <p:spPr/>
        <p:txBody>
          <a:bodyPr/>
          <a:lstStyle/>
          <a:p>
            <a:r>
              <a:rPr lang="es-ES" dirty="0"/>
              <a:t>Introducción al taller</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766" y="2062971"/>
            <a:ext cx="3585189" cy="2672966"/>
          </a:xfrm>
        </p:spPr>
        <p:txBody>
          <a:bodyPr>
            <a:normAutofit fontScale="90000"/>
          </a:bodyPr>
          <a:lstStyle/>
          <a:p>
            <a:r>
              <a:rPr lang="en-US" dirty="0" err="1"/>
              <a:t>Estadísticas</a:t>
            </a:r>
            <a:r>
              <a:rPr lang="en-US" dirty="0"/>
              <a:t> de </a:t>
            </a:r>
            <a:r>
              <a:rPr lang="en-US" dirty="0" err="1"/>
              <a:t>código</a:t>
            </a:r>
            <a:r>
              <a:rPr lang="en-US" dirty="0"/>
              <a:t> </a:t>
            </a:r>
            <a:r>
              <a:rPr lang="en-US" dirty="0" err="1"/>
              <a:t>compartido</a:t>
            </a:r>
            <a:endParaRPr lang="en-US" dirty="0"/>
          </a:p>
        </p:txBody>
      </p:sp>
      <p:sp>
        <p:nvSpPr>
          <p:cNvPr id="91" name="TextBox 90"/>
          <p:cNvSpPr txBox="1"/>
          <p:nvPr/>
        </p:nvSpPr>
        <p:spPr>
          <a:xfrm>
            <a:off x="1477580" y="4200474"/>
            <a:ext cx="1195063" cy="331773"/>
          </a:xfrm>
          <a:prstGeom prst="rect">
            <a:avLst/>
          </a:prstGeom>
          <a:noFill/>
          <a:ln>
            <a:noFill/>
          </a:ln>
        </p:spPr>
        <p:txBody>
          <a:bodyPr wrap="square" rtlCol="0">
            <a:spAutoFit/>
          </a:bodyPr>
          <a:lstStyle/>
          <a:p>
            <a:pPr algn="r" defTabSz="609397"/>
            <a:r>
              <a:rPr lang="en-US" sz="1567"/>
              <a:t>Mac</a:t>
            </a:r>
            <a:endParaRPr lang="en-US" sz="1567" dirty="0"/>
          </a:p>
        </p:txBody>
      </p:sp>
      <p:sp>
        <p:nvSpPr>
          <p:cNvPr id="92" name="TextBox 91"/>
          <p:cNvSpPr txBox="1"/>
          <p:nvPr/>
        </p:nvSpPr>
        <p:spPr>
          <a:xfrm>
            <a:off x="1502477" y="2949561"/>
            <a:ext cx="1195063" cy="331773"/>
          </a:xfrm>
          <a:prstGeom prst="rect">
            <a:avLst/>
          </a:prstGeom>
          <a:noFill/>
          <a:ln>
            <a:noFill/>
          </a:ln>
        </p:spPr>
        <p:txBody>
          <a:bodyPr wrap="square" rtlCol="0">
            <a:spAutoFit/>
          </a:bodyPr>
          <a:lstStyle/>
          <a:p>
            <a:pPr algn="r" defTabSz="609397"/>
            <a:r>
              <a:rPr lang="en-US" sz="1567"/>
              <a:t>iOS</a:t>
            </a:r>
            <a:endParaRPr lang="en-US" sz="1567" dirty="0"/>
          </a:p>
        </p:txBody>
      </p:sp>
      <p:sp>
        <p:nvSpPr>
          <p:cNvPr id="93" name="TextBox 92"/>
          <p:cNvSpPr txBox="1"/>
          <p:nvPr/>
        </p:nvSpPr>
        <p:spPr>
          <a:xfrm>
            <a:off x="1502477" y="1698648"/>
            <a:ext cx="1195063" cy="331773"/>
          </a:xfrm>
          <a:prstGeom prst="rect">
            <a:avLst/>
          </a:prstGeom>
          <a:noFill/>
          <a:ln>
            <a:noFill/>
          </a:ln>
        </p:spPr>
        <p:txBody>
          <a:bodyPr wrap="square" rtlCol="0">
            <a:spAutoFit/>
          </a:bodyPr>
          <a:lstStyle/>
          <a:p>
            <a:pPr algn="r" defTabSz="609397"/>
            <a:r>
              <a:rPr lang="en-US" sz="1567" dirty="0"/>
              <a:t>Android</a:t>
            </a:r>
          </a:p>
        </p:txBody>
      </p:sp>
      <p:sp>
        <p:nvSpPr>
          <p:cNvPr id="95" name="TextBox 94"/>
          <p:cNvSpPr txBox="1"/>
          <p:nvPr/>
        </p:nvSpPr>
        <p:spPr>
          <a:xfrm>
            <a:off x="680869" y="5483016"/>
            <a:ext cx="1917082" cy="331773"/>
          </a:xfrm>
          <a:prstGeom prst="rect">
            <a:avLst/>
          </a:prstGeom>
          <a:noFill/>
          <a:ln>
            <a:noFill/>
          </a:ln>
        </p:spPr>
        <p:txBody>
          <a:bodyPr wrap="square" rtlCol="0">
            <a:spAutoFit/>
          </a:bodyPr>
          <a:lstStyle/>
          <a:p>
            <a:pPr algn="r" defTabSz="609397"/>
            <a:r>
              <a:rPr lang="en-US" sz="1567"/>
              <a:t>Windows Phone</a:t>
            </a:r>
            <a:endParaRPr lang="en-US" sz="1567" dirty="0"/>
          </a:p>
        </p:txBody>
      </p:sp>
      <p:grpSp>
        <p:nvGrpSpPr>
          <p:cNvPr id="4" name="Group 3"/>
          <p:cNvGrpSpPr/>
          <p:nvPr/>
        </p:nvGrpSpPr>
        <p:grpSpPr>
          <a:xfrm>
            <a:off x="1314736" y="516034"/>
            <a:ext cx="5354283" cy="5825935"/>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algn="ctr" defTabSz="609397"/>
                <a:r>
                  <a:rPr lang="en-US" sz="1766" dirty="0" err="1">
                    <a:solidFill>
                      <a:schemeClr val="tx1">
                        <a:lumMod val="60000"/>
                        <a:lumOff val="40000"/>
                      </a:schemeClr>
                    </a:solidFill>
                  </a:rPr>
                  <a:t>iCircuit</a:t>
                </a:r>
                <a:endParaRPr lang="en-US" sz="1766" dirty="0">
                  <a:solidFill>
                    <a:schemeClr val="tx1">
                      <a:lumMod val="60000"/>
                      <a:lumOff val="40000"/>
                    </a:schemeClr>
                  </a:solidFill>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algn="ctr" defTabSz="609397"/>
                <a:r>
                  <a:rPr lang="en-US" sz="1766"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4328" y="4997520"/>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4328" y="3727765"/>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4328" y="2458011"/>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2660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a:t>
            </a:r>
            <a:r>
              <a:rPr lang="en-US" dirty="0" err="1"/>
              <a:t>Xamarin.Forms</a:t>
            </a:r>
            <a:endParaRPr lang="en-US" dirty="0"/>
          </a:p>
        </p:txBody>
      </p:sp>
    </p:spTree>
    <p:extLst>
      <p:ext uri="{BB962C8B-B14F-4D97-AF65-F5344CB8AC3E}">
        <p14:creationId xmlns:p14="http://schemas.microsoft.com/office/powerpoint/2010/main" val="13130669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8"/>
            <a:ext cx="8813594" cy="1366656"/>
          </a:xfrm>
        </p:spPr>
        <p:txBody>
          <a:bodyPr/>
          <a:lstStyle/>
          <a:p>
            <a:pPr algn="ctr">
              <a:spcAft>
                <a:spcPts val="588"/>
              </a:spcAft>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algn="ctr">
              <a:spcAft>
                <a:spcPts val="588"/>
              </a:spcAft>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70066" y="366651"/>
            <a:ext cx="11654187" cy="899409"/>
          </a:xfrm>
        </p:spPr>
        <p:txBody>
          <a:bodyPr>
            <a:normAutofit fontScale="90000"/>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8323" y="1628832"/>
            <a:ext cx="8615355" cy="3600336"/>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5"/>
            <a:ext cx="4502496" cy="1006173"/>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17" y="5167625"/>
            <a:ext cx="4493937" cy="1398460"/>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77" y="1939451"/>
            <a:ext cx="5544287" cy="3982768"/>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4"/>
            <a:ext cx="2166051"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5"/>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err="1">
                <a:solidFill>
                  <a:schemeClr val="tx1"/>
                </a:solidFill>
              </a:rPr>
              <a:t>Páginas</a:t>
            </a:r>
            <a:endParaRPr lang="en-US" sz="4704" dirty="0">
              <a:solidFill>
                <a:schemeClr val="tx1"/>
              </a:solidFill>
            </a:endParaRPr>
          </a:p>
        </p:txBody>
      </p:sp>
      <p:grpSp>
        <p:nvGrpSpPr>
          <p:cNvPr id="12" name="Group 11"/>
          <p:cNvGrpSpPr/>
          <p:nvPr/>
        </p:nvGrpSpPr>
        <p:grpSpPr>
          <a:xfrm>
            <a:off x="2660198" y="3657099"/>
            <a:ext cx="8690110" cy="2257233"/>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75"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75"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75"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75"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75" dirty="0" err="1">
                  <a:cs typeface="Helvetica"/>
                </a:rPr>
                <a:t>ContentView</a:t>
              </a:r>
              <a:endParaRPr lang="en-US" sz="1175"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75" dirty="0" err="1">
                  <a:cs typeface="Helvetica"/>
                </a:rPr>
                <a:t>ScrollView</a:t>
              </a:r>
              <a:endParaRPr lang="en-US" sz="1175"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75"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645" y="1063210"/>
            <a:ext cx="6151909" cy="207509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75"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75"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75"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75"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75" dirty="0" err="1">
                  <a:cs typeface="Helvetica"/>
                </a:rPr>
                <a:t>Carousel</a:t>
              </a:r>
              <a:endParaRPr lang="en-US" sz="1175" dirty="0">
                <a:cs typeface="Helvetica"/>
              </a:endParaRPr>
            </a:p>
          </p:txBody>
        </p:sp>
      </p:grpSp>
    </p:spTree>
    <p:extLst>
      <p:ext uri="{BB962C8B-B14F-4D97-AF65-F5344CB8AC3E}">
        <p14:creationId xmlns:p14="http://schemas.microsoft.com/office/powerpoint/2010/main" val="24644955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528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54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057"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057"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102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528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799"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057"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54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799"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057"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102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528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54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799"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7364" y="289371"/>
            <a:ext cx="11653772" cy="899985"/>
          </a:xfrm>
        </p:spPr>
        <p:txBody>
          <a:bodyPr>
            <a:normAutofit fontScale="90000"/>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3264" y="2373508"/>
            <a:ext cx="11427793" cy="331573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31140831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08431" y="914757"/>
          <a:ext cx="5735776" cy="5029024"/>
        </p:xfrm>
        <a:graphic>
          <a:graphicData uri="http://schemas.openxmlformats.org/drawingml/2006/table">
            <a:tbl>
              <a:tblPr firstRow="1" bandRow="1">
                <a:tableStyleId>{793D81CF-94F2-401A-BA57-92F5A7B2D0C5}</a:tableStyleId>
              </a:tblPr>
              <a:tblGrid>
                <a:gridCol w="2801830">
                  <a:extLst>
                    <a:ext uri="{9D8B030D-6E8A-4147-A177-3AD203B41FA5}">
                      <a16:colId xmlns:a16="http://schemas.microsoft.com/office/drawing/2014/main" val="20000"/>
                    </a:ext>
                  </a:extLst>
                </a:gridCol>
                <a:gridCol w="2933946">
                  <a:extLst>
                    <a:ext uri="{9D8B030D-6E8A-4147-A177-3AD203B41FA5}">
                      <a16:colId xmlns:a16="http://schemas.microsoft.com/office/drawing/2014/main" val="20001"/>
                    </a:ext>
                  </a:extLst>
                </a:gridCol>
              </a:tblGrid>
              <a:tr h="457184">
                <a:tc>
                  <a:txBody>
                    <a:bodyPr/>
                    <a:lstStyle/>
                    <a:p>
                      <a:r>
                        <a:rPr lang="en-US" sz="2200" dirty="0"/>
                        <a:t>Windows</a:t>
                      </a:r>
                    </a:p>
                  </a:txBody>
                  <a:tcPr marL="121903" marR="121903" marT="60952" marB="60952"/>
                </a:tc>
                <a:tc>
                  <a:txBody>
                    <a:bodyPr/>
                    <a:lstStyle/>
                    <a:p>
                      <a:r>
                        <a:rPr lang="en-US" sz="2200" dirty="0"/>
                        <a:t>Xamarin.Forms</a:t>
                      </a:r>
                    </a:p>
                  </a:txBody>
                  <a:tcPr marL="121903" marR="121903" marT="60952" marB="60952"/>
                </a:tc>
                <a:extLst>
                  <a:ext uri="{0D108BD9-81ED-4DB2-BD59-A6C34878D82A}">
                    <a16:rowId xmlns:a16="http://schemas.microsoft.com/office/drawing/2014/main" val="10000"/>
                  </a:ext>
                </a:extLst>
              </a:tr>
              <a:tr h="457184">
                <a:tc>
                  <a:txBody>
                    <a:bodyPr/>
                    <a:lstStyle/>
                    <a:p>
                      <a:r>
                        <a:rPr lang="en-US" sz="2200" dirty="0" err="1">
                          <a:solidFill>
                            <a:srgbClr val="FF0000"/>
                          </a:solidFill>
                        </a:rPr>
                        <a:t>StackPanel</a:t>
                      </a:r>
                      <a:endParaRPr lang="en-US" sz="2200" dirty="0">
                        <a:solidFill>
                          <a:srgbClr val="FF0000"/>
                        </a:solidFill>
                      </a:endParaRPr>
                    </a:p>
                  </a:txBody>
                  <a:tcPr marL="121903" marR="121903" marT="60952" marB="60952"/>
                </a:tc>
                <a:tc>
                  <a:txBody>
                    <a:bodyPr/>
                    <a:lstStyle/>
                    <a:p>
                      <a:r>
                        <a:rPr lang="en-US" sz="2200" dirty="0" err="1">
                          <a:solidFill>
                            <a:srgbClr val="FF0000"/>
                          </a:solidFill>
                        </a:rPr>
                        <a:t>StackLayout</a:t>
                      </a:r>
                      <a:endParaRPr lang="en-US" sz="2200" dirty="0">
                        <a:solidFill>
                          <a:srgbClr val="FF0000"/>
                        </a:solidFill>
                      </a:endParaRPr>
                    </a:p>
                  </a:txBody>
                  <a:tcPr marL="121903" marR="121903" marT="60952" marB="60952"/>
                </a:tc>
                <a:extLst>
                  <a:ext uri="{0D108BD9-81ED-4DB2-BD59-A6C34878D82A}">
                    <a16:rowId xmlns:a16="http://schemas.microsoft.com/office/drawing/2014/main" val="10001"/>
                  </a:ext>
                </a:extLst>
              </a:tr>
              <a:tr h="457184">
                <a:tc>
                  <a:txBody>
                    <a:bodyPr/>
                    <a:lstStyle/>
                    <a:p>
                      <a:r>
                        <a:rPr lang="en-US" sz="2200" dirty="0" err="1">
                          <a:solidFill>
                            <a:srgbClr val="FF0000"/>
                          </a:solidFill>
                        </a:rPr>
                        <a:t>TextBox</a:t>
                      </a:r>
                      <a:endParaRPr lang="en-US" sz="2200" dirty="0">
                        <a:solidFill>
                          <a:srgbClr val="FF0000"/>
                        </a:solidFill>
                      </a:endParaRPr>
                    </a:p>
                  </a:txBody>
                  <a:tcPr marL="121903" marR="121903" marT="60952" marB="60952"/>
                </a:tc>
                <a:tc>
                  <a:txBody>
                    <a:bodyPr/>
                    <a:lstStyle/>
                    <a:p>
                      <a:r>
                        <a:rPr lang="en-US" sz="2200" dirty="0">
                          <a:solidFill>
                            <a:srgbClr val="FF0000"/>
                          </a:solidFill>
                        </a:rPr>
                        <a:t>Entry</a:t>
                      </a:r>
                    </a:p>
                  </a:txBody>
                  <a:tcPr marL="121903" marR="121903" marT="60952" marB="60952"/>
                </a:tc>
                <a:extLst>
                  <a:ext uri="{0D108BD9-81ED-4DB2-BD59-A6C34878D82A}">
                    <a16:rowId xmlns:a16="http://schemas.microsoft.com/office/drawing/2014/main" val="10002"/>
                  </a:ext>
                </a:extLst>
              </a:tr>
              <a:tr h="457184">
                <a:tc>
                  <a:txBody>
                    <a:bodyPr/>
                    <a:lstStyle/>
                    <a:p>
                      <a:r>
                        <a:rPr lang="en-US" sz="2200" dirty="0" err="1">
                          <a:solidFill>
                            <a:srgbClr val="FF0000"/>
                          </a:solidFill>
                        </a:rPr>
                        <a:t>ListBox</a:t>
                      </a:r>
                      <a:endParaRPr lang="en-US" sz="2200" dirty="0">
                        <a:solidFill>
                          <a:srgbClr val="FF0000"/>
                        </a:solidFill>
                      </a:endParaRPr>
                    </a:p>
                  </a:txBody>
                  <a:tcPr marL="121903" marR="121903" marT="60952" marB="60952"/>
                </a:tc>
                <a:tc>
                  <a:txBody>
                    <a:bodyPr/>
                    <a:lstStyle/>
                    <a:p>
                      <a:r>
                        <a:rPr lang="en-US" sz="2200" dirty="0" err="1">
                          <a:solidFill>
                            <a:srgbClr val="FF0000"/>
                          </a:solidFill>
                        </a:rPr>
                        <a:t>ListView</a:t>
                      </a:r>
                      <a:endParaRPr lang="en-US" sz="2200" dirty="0">
                        <a:solidFill>
                          <a:srgbClr val="FF0000"/>
                        </a:solidFill>
                      </a:endParaRPr>
                    </a:p>
                  </a:txBody>
                  <a:tcPr marL="121903" marR="121903" marT="60952" marB="60952"/>
                </a:tc>
                <a:extLst>
                  <a:ext uri="{0D108BD9-81ED-4DB2-BD59-A6C34878D82A}">
                    <a16:rowId xmlns:a16="http://schemas.microsoft.com/office/drawing/2014/main" val="10003"/>
                  </a:ext>
                </a:extLst>
              </a:tr>
              <a:tr h="457184">
                <a:tc>
                  <a:txBody>
                    <a:bodyPr/>
                    <a:lstStyle/>
                    <a:p>
                      <a:r>
                        <a:rPr lang="en-US" sz="2200" dirty="0" err="1">
                          <a:solidFill>
                            <a:srgbClr val="FF0000"/>
                          </a:solidFill>
                        </a:rPr>
                        <a:t>CheckBox</a:t>
                      </a:r>
                      <a:endParaRPr lang="en-US" sz="2200" dirty="0">
                        <a:solidFill>
                          <a:srgbClr val="FF0000"/>
                        </a:solidFill>
                      </a:endParaRPr>
                    </a:p>
                  </a:txBody>
                  <a:tcPr marL="121903" marR="121903" marT="60952" marB="60952"/>
                </a:tc>
                <a:tc>
                  <a:txBody>
                    <a:bodyPr/>
                    <a:lstStyle/>
                    <a:p>
                      <a:r>
                        <a:rPr lang="en-US" sz="2200" dirty="0">
                          <a:solidFill>
                            <a:srgbClr val="FF0000"/>
                          </a:solidFill>
                        </a:rPr>
                        <a:t>Switch</a:t>
                      </a:r>
                    </a:p>
                  </a:txBody>
                  <a:tcPr marL="121903" marR="121903" marT="60952" marB="60952"/>
                </a:tc>
                <a:extLst>
                  <a:ext uri="{0D108BD9-81ED-4DB2-BD59-A6C34878D82A}">
                    <a16:rowId xmlns:a16="http://schemas.microsoft.com/office/drawing/2014/main" val="10004"/>
                  </a:ext>
                </a:extLst>
              </a:tr>
              <a:tr h="457184">
                <a:tc>
                  <a:txBody>
                    <a:bodyPr/>
                    <a:lstStyle/>
                    <a:p>
                      <a:r>
                        <a:rPr lang="en-US" sz="2200" dirty="0" err="1">
                          <a:solidFill>
                            <a:srgbClr val="FF0000"/>
                          </a:solidFill>
                        </a:rPr>
                        <a:t>ProgressBar</a:t>
                      </a:r>
                      <a:endParaRPr lang="en-US" sz="2200" dirty="0">
                        <a:solidFill>
                          <a:srgbClr val="FF0000"/>
                        </a:solidFill>
                      </a:endParaRPr>
                    </a:p>
                  </a:txBody>
                  <a:tcPr marL="121903" marR="121903" marT="60952" marB="60952"/>
                </a:tc>
                <a:tc>
                  <a:txBody>
                    <a:bodyPr/>
                    <a:lstStyle/>
                    <a:p>
                      <a:r>
                        <a:rPr lang="en-US" sz="2200" dirty="0" err="1">
                          <a:solidFill>
                            <a:srgbClr val="FF0000"/>
                          </a:solidFill>
                        </a:rPr>
                        <a:t>ActivityIndicator</a:t>
                      </a:r>
                      <a:endParaRPr lang="en-US" sz="2200" dirty="0">
                        <a:solidFill>
                          <a:srgbClr val="FF0000"/>
                        </a:solidFill>
                      </a:endParaRPr>
                    </a:p>
                  </a:txBody>
                  <a:tcPr marL="121903" marR="121903" marT="60952" marB="60952"/>
                </a:tc>
                <a:extLst>
                  <a:ext uri="{0D108BD9-81ED-4DB2-BD59-A6C34878D82A}">
                    <a16:rowId xmlns:a16="http://schemas.microsoft.com/office/drawing/2014/main" val="10005"/>
                  </a:ext>
                </a:extLst>
              </a:tr>
              <a:tr h="457184">
                <a:tc>
                  <a:txBody>
                    <a:bodyPr/>
                    <a:lstStyle/>
                    <a:p>
                      <a:r>
                        <a:rPr lang="en-US" sz="2200" dirty="0"/>
                        <a:t>Grid</a:t>
                      </a:r>
                    </a:p>
                  </a:txBody>
                  <a:tcPr marL="121903" marR="121903" marT="60952" marB="60952"/>
                </a:tc>
                <a:tc>
                  <a:txBody>
                    <a:bodyPr/>
                    <a:lstStyle/>
                    <a:p>
                      <a:r>
                        <a:rPr lang="en-US" sz="2200" dirty="0"/>
                        <a:t>Grid</a:t>
                      </a:r>
                    </a:p>
                  </a:txBody>
                  <a:tcPr marL="121903" marR="121903" marT="60952" marB="60952"/>
                </a:tc>
                <a:extLst>
                  <a:ext uri="{0D108BD9-81ED-4DB2-BD59-A6C34878D82A}">
                    <a16:rowId xmlns:a16="http://schemas.microsoft.com/office/drawing/2014/main" val="10006"/>
                  </a:ext>
                </a:extLst>
              </a:tr>
              <a:tr h="457184">
                <a:tc>
                  <a:txBody>
                    <a:bodyPr/>
                    <a:lstStyle/>
                    <a:p>
                      <a:r>
                        <a:rPr lang="en-US" sz="2200" dirty="0"/>
                        <a:t>Label</a:t>
                      </a:r>
                    </a:p>
                  </a:txBody>
                  <a:tcPr marL="121903" marR="121903" marT="60952" marB="60952"/>
                </a:tc>
                <a:tc>
                  <a:txBody>
                    <a:bodyPr/>
                    <a:lstStyle/>
                    <a:p>
                      <a:r>
                        <a:rPr lang="en-US" sz="2200" dirty="0"/>
                        <a:t>Label</a:t>
                      </a:r>
                    </a:p>
                  </a:txBody>
                  <a:tcPr marL="121903" marR="121903" marT="60952" marB="60952"/>
                </a:tc>
                <a:extLst>
                  <a:ext uri="{0D108BD9-81ED-4DB2-BD59-A6C34878D82A}">
                    <a16:rowId xmlns:a16="http://schemas.microsoft.com/office/drawing/2014/main" val="10007"/>
                  </a:ext>
                </a:extLst>
              </a:tr>
              <a:tr h="457184">
                <a:tc>
                  <a:txBody>
                    <a:bodyPr/>
                    <a:lstStyle/>
                    <a:p>
                      <a:r>
                        <a:rPr lang="en-US" sz="2200" dirty="0"/>
                        <a:t>Button</a:t>
                      </a:r>
                    </a:p>
                  </a:txBody>
                  <a:tcPr marL="121903" marR="121903" marT="60952" marB="60952"/>
                </a:tc>
                <a:tc>
                  <a:txBody>
                    <a:bodyPr/>
                    <a:lstStyle/>
                    <a:p>
                      <a:r>
                        <a:rPr lang="en-US" sz="2200" dirty="0"/>
                        <a:t>Button</a:t>
                      </a:r>
                    </a:p>
                  </a:txBody>
                  <a:tcPr marL="121903" marR="121903" marT="60952" marB="60952"/>
                </a:tc>
                <a:extLst>
                  <a:ext uri="{0D108BD9-81ED-4DB2-BD59-A6C34878D82A}">
                    <a16:rowId xmlns:a16="http://schemas.microsoft.com/office/drawing/2014/main" val="10008"/>
                  </a:ext>
                </a:extLst>
              </a:tr>
              <a:tr h="457184">
                <a:tc>
                  <a:txBody>
                    <a:bodyPr/>
                    <a:lstStyle/>
                    <a:p>
                      <a:r>
                        <a:rPr lang="en-US" sz="2200" dirty="0"/>
                        <a:t>Image</a:t>
                      </a:r>
                    </a:p>
                  </a:txBody>
                  <a:tcPr marL="121903" marR="121903" marT="60952" marB="60952"/>
                </a:tc>
                <a:tc>
                  <a:txBody>
                    <a:bodyPr/>
                    <a:lstStyle/>
                    <a:p>
                      <a:r>
                        <a:rPr lang="en-US" sz="2200" dirty="0"/>
                        <a:t>Image</a:t>
                      </a:r>
                    </a:p>
                  </a:txBody>
                  <a:tcPr marL="121903" marR="121903" marT="60952" marB="60952"/>
                </a:tc>
                <a:extLst>
                  <a:ext uri="{0D108BD9-81ED-4DB2-BD59-A6C34878D82A}">
                    <a16:rowId xmlns:a16="http://schemas.microsoft.com/office/drawing/2014/main" val="10009"/>
                  </a:ext>
                </a:extLst>
              </a:tr>
              <a:tr h="457184">
                <a:tc>
                  <a:txBody>
                    <a:bodyPr/>
                    <a:lstStyle/>
                    <a:p>
                      <a:r>
                        <a:rPr lang="en-US" sz="2200" dirty="0"/>
                        <a:t>Date/</a:t>
                      </a:r>
                      <a:r>
                        <a:rPr lang="en-US" sz="2200" dirty="0" err="1"/>
                        <a:t>TimePicker</a:t>
                      </a:r>
                      <a:endParaRPr lang="en-US" sz="2200" dirty="0"/>
                    </a:p>
                  </a:txBody>
                  <a:tcPr marL="121903" marR="121903" marT="60952" marB="60952"/>
                </a:tc>
                <a:tc>
                  <a:txBody>
                    <a:bodyPr/>
                    <a:lstStyle/>
                    <a:p>
                      <a:r>
                        <a:rPr lang="en-US" sz="2200" dirty="0"/>
                        <a:t>Date/</a:t>
                      </a:r>
                      <a:r>
                        <a:rPr lang="en-US" sz="2200" dirty="0" err="1"/>
                        <a:t>TimePicker</a:t>
                      </a:r>
                      <a:endParaRPr lang="en-US" sz="2200" dirty="0"/>
                    </a:p>
                  </a:txBody>
                  <a:tcPr marL="121903" marR="121903" marT="60952" marB="60952"/>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748" y="2595710"/>
            <a:ext cx="4328254" cy="1666583"/>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31788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999386" y="934940"/>
          <a:ext cx="5744820" cy="3561312"/>
        </p:xfrm>
        <a:graphic>
          <a:graphicData uri="http://schemas.openxmlformats.org/drawingml/2006/table">
            <a:tbl>
              <a:tblPr firstRow="1" bandRow="1">
                <a:tableStyleId>{793D81CF-94F2-401A-BA57-92F5A7B2D0C5}</a:tableStyleId>
              </a:tblPr>
              <a:tblGrid>
                <a:gridCol w="2872410">
                  <a:extLst>
                    <a:ext uri="{9D8B030D-6E8A-4147-A177-3AD203B41FA5}">
                      <a16:colId xmlns:a16="http://schemas.microsoft.com/office/drawing/2014/main" val="20000"/>
                    </a:ext>
                  </a:extLst>
                </a:gridCol>
                <a:gridCol w="2872410">
                  <a:extLst>
                    <a:ext uri="{9D8B030D-6E8A-4147-A177-3AD203B41FA5}">
                      <a16:colId xmlns:a16="http://schemas.microsoft.com/office/drawing/2014/main" val="20001"/>
                    </a:ext>
                  </a:extLst>
                </a:gridCol>
              </a:tblGrid>
              <a:tr h="593552">
                <a:tc>
                  <a:txBody>
                    <a:bodyPr/>
                    <a:lstStyle/>
                    <a:p>
                      <a:r>
                        <a:rPr lang="en-US" sz="2400" dirty="0"/>
                        <a:t>Windows</a:t>
                      </a:r>
                    </a:p>
                  </a:txBody>
                  <a:tcPr marL="121903" marR="121903" marT="60952" marB="60952"/>
                </a:tc>
                <a:tc>
                  <a:txBody>
                    <a:bodyPr/>
                    <a:lstStyle/>
                    <a:p>
                      <a:r>
                        <a:rPr lang="en-US" sz="2400" dirty="0"/>
                        <a:t>Xamarin.Forms</a:t>
                      </a:r>
                    </a:p>
                  </a:txBody>
                  <a:tcPr marL="121903" marR="121903" marT="60952" marB="60952"/>
                </a:tc>
                <a:extLst>
                  <a:ext uri="{0D108BD9-81ED-4DB2-BD59-A6C34878D82A}">
                    <a16:rowId xmlns:a16="http://schemas.microsoft.com/office/drawing/2014/main" val="10000"/>
                  </a:ext>
                </a:extLst>
              </a:tr>
              <a:tr h="593552">
                <a:tc>
                  <a:txBody>
                    <a:bodyPr/>
                    <a:lstStyle/>
                    <a:p>
                      <a:r>
                        <a:rPr lang="en-US" sz="2400" dirty="0" err="1">
                          <a:solidFill>
                            <a:srgbClr val="FF0000"/>
                          </a:solidFill>
                        </a:rPr>
                        <a:t>DataContext</a:t>
                      </a:r>
                      <a:endParaRPr lang="en-US" sz="2400" dirty="0">
                        <a:solidFill>
                          <a:srgbClr val="FF0000"/>
                        </a:solidFill>
                      </a:endParaRPr>
                    </a:p>
                  </a:txBody>
                  <a:tcPr marL="121903" marR="121903" marT="60952" marB="60952"/>
                </a:tc>
                <a:tc>
                  <a:txBody>
                    <a:bodyPr/>
                    <a:lstStyle/>
                    <a:p>
                      <a:r>
                        <a:rPr lang="en-US" sz="2400" dirty="0" err="1">
                          <a:solidFill>
                            <a:srgbClr val="FF0000"/>
                          </a:solidFill>
                        </a:rPr>
                        <a:t>BindingContext</a:t>
                      </a:r>
                      <a:endParaRPr lang="en-US" sz="2400" dirty="0">
                        <a:solidFill>
                          <a:srgbClr val="FF0000"/>
                        </a:solidFill>
                      </a:endParaRPr>
                    </a:p>
                  </a:txBody>
                  <a:tcPr marL="121903" marR="121903" marT="60952" marB="60952"/>
                </a:tc>
                <a:extLst>
                  <a:ext uri="{0D108BD9-81ED-4DB2-BD59-A6C34878D82A}">
                    <a16:rowId xmlns:a16="http://schemas.microsoft.com/office/drawing/2014/main" val="10001"/>
                  </a:ext>
                </a:extLst>
              </a:tr>
              <a:tr h="593552">
                <a:tc>
                  <a:txBody>
                    <a:bodyPr/>
                    <a:lstStyle/>
                    <a:p>
                      <a:r>
                        <a:rPr lang="en-US" sz="2400" dirty="0"/>
                        <a:t>{Binding Property}</a:t>
                      </a:r>
                    </a:p>
                  </a:txBody>
                  <a:tcPr marL="121903" marR="121903" marT="60952" marB="60952"/>
                </a:tc>
                <a:tc>
                  <a:txBody>
                    <a:bodyPr/>
                    <a:lstStyle/>
                    <a:p>
                      <a:r>
                        <a:rPr lang="en-US" sz="2400" dirty="0"/>
                        <a:t>{Binding</a:t>
                      </a:r>
                      <a:r>
                        <a:rPr lang="en-US" sz="2400" baseline="0" dirty="0"/>
                        <a:t> Property}</a:t>
                      </a:r>
                      <a:endParaRPr lang="en-US" sz="2400" dirty="0"/>
                    </a:p>
                  </a:txBody>
                  <a:tcPr marL="121903" marR="121903" marT="60952" marB="60952"/>
                </a:tc>
                <a:extLst>
                  <a:ext uri="{0D108BD9-81ED-4DB2-BD59-A6C34878D82A}">
                    <a16:rowId xmlns:a16="http://schemas.microsoft.com/office/drawing/2014/main" val="10002"/>
                  </a:ext>
                </a:extLst>
              </a:tr>
              <a:tr h="593552">
                <a:tc>
                  <a:txBody>
                    <a:bodyPr/>
                    <a:lstStyle/>
                    <a:p>
                      <a:r>
                        <a:rPr lang="en-US" sz="2400" dirty="0" err="1"/>
                        <a:t>ItemsSource</a:t>
                      </a:r>
                      <a:endParaRPr lang="en-US" sz="2400" dirty="0"/>
                    </a:p>
                  </a:txBody>
                  <a:tcPr marL="121903" marR="121903" marT="60952" marB="60952"/>
                </a:tc>
                <a:tc>
                  <a:txBody>
                    <a:bodyPr/>
                    <a:lstStyle/>
                    <a:p>
                      <a:r>
                        <a:rPr lang="en-US" sz="2400" dirty="0" err="1"/>
                        <a:t>ItemsSource</a:t>
                      </a:r>
                      <a:endParaRPr lang="en-US" sz="2400" dirty="0"/>
                    </a:p>
                  </a:txBody>
                  <a:tcPr marL="121903" marR="121903" marT="60952" marB="60952"/>
                </a:tc>
                <a:extLst>
                  <a:ext uri="{0D108BD9-81ED-4DB2-BD59-A6C34878D82A}">
                    <a16:rowId xmlns:a16="http://schemas.microsoft.com/office/drawing/2014/main" val="10003"/>
                  </a:ext>
                </a:extLst>
              </a:tr>
              <a:tr h="593552">
                <a:tc>
                  <a:txBody>
                    <a:bodyPr/>
                    <a:lstStyle/>
                    <a:p>
                      <a:r>
                        <a:rPr lang="en-US" sz="2400" dirty="0" err="1"/>
                        <a:t>ItemTemplate</a:t>
                      </a:r>
                      <a:endParaRPr lang="en-US" sz="2400" dirty="0"/>
                    </a:p>
                  </a:txBody>
                  <a:tcPr marL="121903" marR="121903" marT="60952" marB="60952"/>
                </a:tc>
                <a:tc>
                  <a:txBody>
                    <a:bodyPr/>
                    <a:lstStyle/>
                    <a:p>
                      <a:r>
                        <a:rPr lang="en-US" sz="2400" dirty="0" err="1"/>
                        <a:t>ItemTemplate</a:t>
                      </a:r>
                      <a:endParaRPr lang="en-US" sz="2400" dirty="0"/>
                    </a:p>
                  </a:txBody>
                  <a:tcPr marL="121903" marR="121903" marT="60952" marB="60952"/>
                </a:tc>
                <a:extLst>
                  <a:ext uri="{0D108BD9-81ED-4DB2-BD59-A6C34878D82A}">
                    <a16:rowId xmlns:a16="http://schemas.microsoft.com/office/drawing/2014/main" val="10004"/>
                  </a:ext>
                </a:extLst>
              </a:tr>
              <a:tr h="593552">
                <a:tc>
                  <a:txBody>
                    <a:bodyPr/>
                    <a:lstStyle/>
                    <a:p>
                      <a:r>
                        <a:rPr lang="en-US" sz="2400" dirty="0" err="1"/>
                        <a:t>DataTemplate</a:t>
                      </a:r>
                      <a:endParaRPr lang="en-US" sz="2400" dirty="0"/>
                    </a:p>
                  </a:txBody>
                  <a:tcPr marL="121903" marR="121903" marT="60952" marB="60952"/>
                </a:tc>
                <a:tc>
                  <a:txBody>
                    <a:bodyPr/>
                    <a:lstStyle/>
                    <a:p>
                      <a:r>
                        <a:rPr lang="en-US" sz="2400" dirty="0" err="1"/>
                        <a:t>DataTemplate</a:t>
                      </a:r>
                      <a:endParaRPr lang="en-US" sz="2400" dirty="0"/>
                    </a:p>
                  </a:txBody>
                  <a:tcPr marL="121903" marR="121903" marT="60952" marB="60952"/>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748" y="2595710"/>
            <a:ext cx="4328254" cy="166658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err="1"/>
              <a:t>Comparativa</a:t>
            </a:r>
            <a:r>
              <a:rPr lang="en-US" sz="4704" dirty="0"/>
              <a:t> de enlace a </a:t>
            </a:r>
            <a:r>
              <a:rPr lang="en-US" sz="4704" dirty="0" err="1"/>
              <a:t>datos</a:t>
            </a:r>
            <a:endParaRPr lang="en-US" sz="4704" dirty="0"/>
          </a:p>
        </p:txBody>
      </p:sp>
      <p:pic>
        <p:nvPicPr>
          <p:cNvPr id="8" name="Picture 7"/>
          <p:cNvPicPr>
            <a:picLocks noChangeAspect="1"/>
          </p:cNvPicPr>
          <p:nvPr/>
        </p:nvPicPr>
        <p:blipFill>
          <a:blip r:embed="rId3"/>
          <a:stretch>
            <a:fillRect/>
          </a:stretch>
        </p:blipFill>
        <p:spPr>
          <a:xfrm>
            <a:off x="871305" y="4850395"/>
            <a:ext cx="5991208" cy="1235030"/>
          </a:xfrm>
          <a:prstGeom prst="rect">
            <a:avLst/>
          </a:prstGeom>
        </p:spPr>
      </p:pic>
    </p:spTree>
    <p:extLst>
      <p:ext uri="{BB962C8B-B14F-4D97-AF65-F5344CB8AC3E}">
        <p14:creationId xmlns:p14="http://schemas.microsoft.com/office/powerpoint/2010/main" val="33296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0066" y="1481483"/>
            <a:ext cx="11651870" cy="4515082"/>
          </a:xfrm>
        </p:spPr>
        <p:txBody>
          <a:bodyPr/>
          <a:lstStyle/>
          <a:p>
            <a:r>
              <a:rPr lang="en-US" sz="2400" dirty="0" err="1">
                <a:latin typeface="Segoe UI "/>
              </a:rPr>
              <a:t>Crearemos</a:t>
            </a:r>
            <a:r>
              <a:rPr lang="en-US" sz="2400" dirty="0">
                <a:latin typeface="Segoe UI "/>
              </a:rPr>
              <a:t> </a:t>
            </a:r>
            <a:r>
              <a:rPr lang="en-US" sz="2400" dirty="0" err="1">
                <a:latin typeface="Segoe UI "/>
              </a:rPr>
              <a:t>una</a:t>
            </a:r>
            <a:r>
              <a:rPr lang="en-US" sz="2400" dirty="0">
                <a:latin typeface="Segoe UI "/>
              </a:rPr>
              <a:t> </a:t>
            </a:r>
            <a:r>
              <a:rPr lang="en-US" sz="2400" dirty="0" err="1">
                <a:latin typeface="Segoe UI "/>
              </a:rPr>
              <a:t>aplicación</a:t>
            </a:r>
            <a:r>
              <a:rPr lang="en-US" sz="2400" dirty="0">
                <a:latin typeface="Segoe UI "/>
              </a:rPr>
              <a:t> </a:t>
            </a:r>
            <a:r>
              <a:rPr lang="en-US" sz="2400" dirty="0" err="1">
                <a:latin typeface="Segoe UI "/>
              </a:rPr>
              <a:t>meteorológica</a:t>
            </a:r>
            <a:r>
              <a:rPr lang="en-US" sz="2400" dirty="0">
                <a:latin typeface="Segoe UI "/>
              </a:rPr>
              <a:t> con </a:t>
            </a:r>
            <a:r>
              <a:rPr lang="en-US" sz="2400" dirty="0" err="1">
                <a:latin typeface="Segoe UI "/>
              </a:rPr>
              <a:t>información</a:t>
            </a:r>
            <a:r>
              <a:rPr lang="en-US" sz="2400" dirty="0">
                <a:latin typeface="Segoe UI "/>
              </a:rPr>
              <a:t> real. </a:t>
            </a:r>
            <a:r>
              <a:rPr lang="en-US" sz="2400" dirty="0" err="1">
                <a:latin typeface="Segoe UI "/>
              </a:rPr>
              <a:t>Veremos</a:t>
            </a:r>
            <a:r>
              <a:rPr lang="en-US" sz="2400" dirty="0">
                <a:latin typeface="Segoe UI "/>
              </a:rPr>
              <a:t> </a:t>
            </a:r>
            <a:r>
              <a:rPr lang="en-US" sz="2400" dirty="0" err="1">
                <a:latin typeface="Segoe UI "/>
              </a:rPr>
              <a:t>conceptos</a:t>
            </a:r>
            <a:r>
              <a:rPr lang="en-US" sz="2400" dirty="0">
                <a:latin typeface="Segoe UI "/>
              </a:rPr>
              <a:t> </a:t>
            </a:r>
            <a:r>
              <a:rPr lang="en-US" sz="2400" dirty="0" err="1">
                <a:latin typeface="Segoe UI "/>
              </a:rPr>
              <a:t>como</a:t>
            </a:r>
            <a:r>
              <a:rPr lang="en-US" sz="2400" dirty="0">
                <a:latin typeface="Segoe UI "/>
              </a:rPr>
              <a:t>:</a:t>
            </a:r>
          </a:p>
          <a:p>
            <a:pPr marL="171450" lvl="1" indent="-171450">
              <a:buFont typeface="Arial" panose="020B0604020202020204" pitchFamily="34" charset="0"/>
              <a:buChar char="•"/>
            </a:pPr>
            <a:r>
              <a:rPr lang="en-US" sz="1100" dirty="0" err="1">
                <a:latin typeface="Segoe UI "/>
              </a:rPr>
              <a:t>Crear</a:t>
            </a:r>
            <a:r>
              <a:rPr lang="en-US" sz="1100" dirty="0">
                <a:latin typeface="Segoe UI "/>
              </a:rPr>
              <a:t> </a:t>
            </a:r>
            <a:r>
              <a:rPr lang="en-US" sz="1100" dirty="0" err="1">
                <a:latin typeface="Segoe UI "/>
              </a:rPr>
              <a:t>estructura</a:t>
            </a:r>
            <a:r>
              <a:rPr lang="en-US" sz="1100" dirty="0">
                <a:latin typeface="Segoe UI "/>
              </a:rPr>
              <a:t> Proyecto.</a:t>
            </a:r>
          </a:p>
          <a:p>
            <a:pPr marL="171450" lvl="1" indent="-171450">
              <a:buFont typeface="Arial" panose="020B0604020202020204" pitchFamily="34" charset="0"/>
              <a:buChar char="•"/>
            </a:pPr>
            <a:r>
              <a:rPr lang="en-US" sz="1100" dirty="0" err="1">
                <a:latin typeface="Segoe UI "/>
              </a:rPr>
              <a:t>Aplicar</a:t>
            </a:r>
            <a:r>
              <a:rPr lang="en-US" sz="1100" dirty="0">
                <a:latin typeface="Segoe UI "/>
              </a:rPr>
              <a:t> MVVM.</a:t>
            </a:r>
          </a:p>
          <a:p>
            <a:pPr marL="171450" lvl="1" indent="-171450">
              <a:buFont typeface="Arial" panose="020B0604020202020204" pitchFamily="34" charset="0"/>
              <a:buChar char="•"/>
            </a:pPr>
            <a:r>
              <a:rPr lang="en-US" sz="1100" dirty="0" err="1">
                <a:latin typeface="Segoe UI "/>
              </a:rPr>
              <a:t>Diseño</a:t>
            </a:r>
            <a:r>
              <a:rPr lang="en-US" sz="1100" dirty="0">
                <a:latin typeface="Segoe UI "/>
              </a:rPr>
              <a:t> de vistas.</a:t>
            </a:r>
          </a:p>
          <a:p>
            <a:pPr marL="171450" lvl="1" indent="-171450">
              <a:buFont typeface="Arial" panose="020B0604020202020204" pitchFamily="34" charset="0"/>
              <a:buChar char="•"/>
            </a:pPr>
            <a:r>
              <a:rPr lang="en-US" sz="1100" dirty="0" err="1">
                <a:latin typeface="Segoe UI "/>
              </a:rPr>
              <a:t>Navegación</a:t>
            </a:r>
            <a:r>
              <a:rPr lang="en-US" sz="1100" dirty="0">
                <a:latin typeface="Segoe UI "/>
              </a:rPr>
              <a:t>.</a:t>
            </a:r>
          </a:p>
          <a:p>
            <a:pPr marL="171450" lvl="1" indent="-171450">
              <a:buFont typeface="Arial" panose="020B0604020202020204" pitchFamily="34" charset="0"/>
              <a:buChar char="•"/>
            </a:pPr>
            <a:r>
              <a:rPr lang="en-US" sz="1100" dirty="0" err="1">
                <a:latin typeface="Segoe UI "/>
              </a:rPr>
              <a:t>Uso</a:t>
            </a:r>
            <a:r>
              <a:rPr lang="en-US" sz="1100" dirty="0">
                <a:latin typeface="Segoe UI "/>
              </a:rPr>
              <a:t> de plugins.</a:t>
            </a:r>
          </a:p>
          <a:p>
            <a:pPr lvl="1"/>
            <a:endParaRPr lang="en-US" sz="1100" dirty="0">
              <a:latin typeface="Segoe UI "/>
            </a:endParaRPr>
          </a:p>
          <a:p>
            <a:r>
              <a:rPr lang="en-US" sz="2400" dirty="0">
                <a:latin typeface="Segoe UI "/>
              </a:rPr>
              <a:t>La </a:t>
            </a:r>
            <a:r>
              <a:rPr lang="en-US" sz="2400" dirty="0" err="1">
                <a:latin typeface="Segoe UI "/>
              </a:rPr>
              <a:t>aplicación</a:t>
            </a:r>
            <a:r>
              <a:rPr lang="en-US" sz="2400" dirty="0">
                <a:latin typeface="Segoe UI "/>
              </a:rPr>
              <a:t> se </a:t>
            </a:r>
            <a:r>
              <a:rPr lang="en-US" sz="2400" dirty="0" err="1">
                <a:latin typeface="Segoe UI "/>
              </a:rPr>
              <a:t>realizará</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en</a:t>
            </a:r>
            <a:r>
              <a:rPr lang="en-US" sz="2400" dirty="0">
                <a:latin typeface="Segoe UI "/>
              </a:rPr>
              <a:t> </a:t>
            </a:r>
            <a:r>
              <a:rPr lang="en-US" sz="2400" dirty="0" err="1">
                <a:latin typeface="Segoe UI "/>
              </a:rPr>
              <a:t>diferentes</a:t>
            </a:r>
            <a:r>
              <a:rPr lang="en-US" sz="2400" dirty="0">
                <a:latin typeface="Segoe UI "/>
              </a:rPr>
              <a:t> </a:t>
            </a:r>
            <a:r>
              <a:rPr lang="en-US" sz="2400" dirty="0" err="1">
                <a:latin typeface="Segoe UI "/>
              </a:rPr>
              <a:t>bloques</a:t>
            </a:r>
            <a:r>
              <a:rPr lang="en-US" sz="2400" dirty="0">
                <a:latin typeface="Segoe UI "/>
              </a:rPr>
              <a:t> a lo largo de 2,5h.</a:t>
            </a:r>
          </a:p>
          <a:p>
            <a:r>
              <a:rPr lang="en-US" sz="2400" dirty="0">
                <a:latin typeface="Segoe UI "/>
              </a:rPr>
              <a:t>A lo largo del taller, </a:t>
            </a:r>
            <a:r>
              <a:rPr lang="en-US" sz="2400" dirty="0" err="1">
                <a:latin typeface="Segoe UI "/>
              </a:rPr>
              <a:t>contaremos</a:t>
            </a:r>
            <a:r>
              <a:rPr lang="en-US" sz="2400" dirty="0">
                <a:latin typeface="Segoe UI "/>
              </a:rPr>
              <a:t> con </a:t>
            </a:r>
            <a:r>
              <a:rPr lang="en-US" sz="2400" dirty="0" err="1">
                <a:latin typeface="Segoe UI "/>
              </a:rPr>
              <a:t>diferentes</a:t>
            </a:r>
            <a:r>
              <a:rPr lang="en-US" sz="2400" dirty="0">
                <a:latin typeface="Segoe UI "/>
              </a:rPr>
              <a:t> </a:t>
            </a:r>
            <a:r>
              <a:rPr lang="en-US" sz="2400" dirty="0" err="1">
                <a:latin typeface="Segoe UI "/>
              </a:rPr>
              <a:t>responsables</a:t>
            </a:r>
            <a:r>
              <a:rPr lang="en-US" sz="2400" dirty="0">
                <a:latin typeface="Segoe UI "/>
              </a:rPr>
              <a:t> que se </a:t>
            </a:r>
            <a:r>
              <a:rPr lang="en-US" sz="2400" dirty="0" err="1">
                <a:latin typeface="Segoe UI "/>
              </a:rPr>
              <a:t>encargarán</a:t>
            </a:r>
            <a:r>
              <a:rPr lang="en-US" sz="2400" dirty="0">
                <a:latin typeface="Segoe UI "/>
              </a:rPr>
              <a:t> </a:t>
            </a:r>
            <a:r>
              <a:rPr lang="en-US" sz="2400" dirty="0" err="1">
                <a:latin typeface="Segoe UI "/>
              </a:rPr>
              <a:t>tanto</a:t>
            </a:r>
            <a:r>
              <a:rPr lang="en-US" sz="2400" dirty="0">
                <a:latin typeface="Segoe UI "/>
              </a:rPr>
              <a:t> de </a:t>
            </a:r>
            <a:r>
              <a:rPr lang="en-US" sz="2400" dirty="0" err="1">
                <a:latin typeface="Segoe UI "/>
              </a:rPr>
              <a:t>hacer</a:t>
            </a:r>
            <a:r>
              <a:rPr lang="en-US" sz="2400" dirty="0">
                <a:latin typeface="Segoe UI "/>
              </a:rPr>
              <a:t> la </a:t>
            </a:r>
            <a:r>
              <a:rPr lang="en-US" sz="2400" dirty="0" err="1">
                <a:latin typeface="Segoe UI "/>
              </a:rPr>
              <a:t>aplicación</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como</a:t>
            </a:r>
            <a:r>
              <a:rPr lang="en-US" sz="2400" dirty="0">
                <a:latin typeface="Segoe UI "/>
              </a:rPr>
              <a:t> de resolver </a:t>
            </a:r>
            <a:r>
              <a:rPr lang="en-US" sz="2400" dirty="0" err="1">
                <a:latin typeface="Segoe UI "/>
              </a:rPr>
              <a:t>dudas</a:t>
            </a:r>
            <a:r>
              <a:rPr lang="en-US" sz="2400" dirty="0">
                <a:latin typeface="Segoe UI "/>
              </a:rPr>
              <a:t>.</a:t>
            </a:r>
          </a:p>
          <a:p>
            <a:r>
              <a:rPr lang="en-US" sz="2400" dirty="0" err="1">
                <a:latin typeface="Segoe UI "/>
              </a:rPr>
              <a:t>También</a:t>
            </a:r>
            <a:r>
              <a:rPr lang="en-US" sz="2400" dirty="0">
                <a:latin typeface="Segoe UI "/>
              </a:rPr>
              <a:t> </a:t>
            </a:r>
            <a:r>
              <a:rPr lang="en-US" sz="2400" dirty="0" err="1">
                <a:latin typeface="Segoe UI "/>
              </a:rPr>
              <a:t>tendremos</a:t>
            </a:r>
            <a:r>
              <a:rPr lang="en-US" sz="2400" dirty="0">
                <a:latin typeface="Segoe UI "/>
              </a:rPr>
              <a:t> </a:t>
            </a:r>
            <a:r>
              <a:rPr lang="en-US" sz="2400" dirty="0" err="1">
                <a:latin typeface="Segoe UI "/>
              </a:rPr>
              <a:t>alguna</a:t>
            </a:r>
            <a:r>
              <a:rPr lang="en-US" sz="2400" dirty="0">
                <a:latin typeface="Segoe UI "/>
              </a:rPr>
              <a:t> </a:t>
            </a:r>
            <a:r>
              <a:rPr lang="en-US" sz="2400" dirty="0" err="1">
                <a:latin typeface="Segoe UI "/>
              </a:rPr>
              <a:t>sorpresa</a:t>
            </a:r>
            <a:r>
              <a:rPr lang="en-US" sz="2400" dirty="0">
                <a:latin typeface="Segoe UI "/>
              </a:rPr>
              <a:t> y </a:t>
            </a:r>
            <a:r>
              <a:rPr lang="en-US" sz="2400" dirty="0" err="1">
                <a:latin typeface="Segoe UI "/>
              </a:rPr>
              <a:t>detalle</a:t>
            </a:r>
            <a:r>
              <a:rPr lang="en-US" sz="24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748" y="2595710"/>
            <a:ext cx="4328254" cy="166658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err="1"/>
              <a:t>Personalización</a:t>
            </a:r>
            <a:r>
              <a:rPr lang="en-US" sz="4704" dirty="0"/>
              <a:t> de la </a:t>
            </a:r>
            <a:r>
              <a:rPr lang="en-US" sz="4704" dirty="0" err="1"/>
              <a:t>plataforma</a:t>
            </a:r>
            <a:endParaRPr lang="en-US" sz="4704" dirty="0"/>
          </a:p>
        </p:txBody>
      </p:sp>
      <p:pic>
        <p:nvPicPr>
          <p:cNvPr id="9" name="Picture 8"/>
          <p:cNvPicPr>
            <a:picLocks noChangeAspect="1"/>
          </p:cNvPicPr>
          <p:nvPr/>
        </p:nvPicPr>
        <p:blipFill>
          <a:blip r:embed="rId3"/>
          <a:stretch>
            <a:fillRect/>
          </a:stretch>
        </p:blipFill>
        <p:spPr>
          <a:xfrm>
            <a:off x="790462" y="870976"/>
            <a:ext cx="6357682" cy="5068727"/>
          </a:xfrm>
          <a:prstGeom prst="rect">
            <a:avLst/>
          </a:prstGeom>
        </p:spPr>
      </p:pic>
    </p:spTree>
    <p:extLst>
      <p:ext uri="{BB962C8B-B14F-4D97-AF65-F5344CB8AC3E}">
        <p14:creationId xmlns:p14="http://schemas.microsoft.com/office/powerpoint/2010/main" val="107802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49"/>
            <a:ext cx="5402684" cy="10894970"/>
          </a:xfrm>
        </p:spPr>
        <p:txBody>
          <a:bodyPr/>
          <a:lstStyle/>
          <a:p>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a:t>
            </a:r>
            <a:r>
              <a:rPr lang="en-US" sz="1077" dirty="0" err="1">
                <a:solidFill>
                  <a:srgbClr val="D53A05"/>
                </a:solidFill>
              </a:rPr>
              <a:t>xamarin.com</a:t>
            </a:r>
            <a:r>
              <a:rPr lang="en-US" sz="1077" dirty="0">
                <a:solidFill>
                  <a:srgbClr val="D53A05"/>
                </a:solidFill>
              </a:rPr>
              <a:t>/schemas/2014/forms</a:t>
            </a:r>
            <a:r>
              <a:rPr lang="en-US" sz="1077" dirty="0">
                <a:solidFill>
                  <a:schemeClr val="tx1"/>
                </a:solidFill>
              </a:rPr>
              <a:t>"</a:t>
            </a:r>
          </a:p>
          <a:p>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err="1">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r>
              <a:rPr lang="en-US" sz="1077" dirty="0">
                <a:solidFill>
                  <a:schemeClr val="tx1"/>
                </a:solidFill>
              </a:rPr>
              <a:t>           </a:t>
            </a:r>
            <a:r>
              <a:rPr lang="en-US" sz="1077" dirty="0">
                <a:solidFill>
                  <a:srgbClr val="654792"/>
                </a:solidFill>
              </a:rPr>
              <a:t> </a:t>
            </a:r>
            <a:r>
              <a:rPr lang="en-US" sz="1077" dirty="0" err="1">
                <a:solidFill>
                  <a:srgbClr val="654792"/>
                </a:solidFill>
              </a:rPr>
              <a:t>x:Class</a:t>
            </a:r>
            <a:r>
              <a:rPr lang="en-US" sz="1077" dirty="0">
                <a:solidFill>
                  <a:schemeClr val="tx1"/>
                </a:solidFill>
              </a:rPr>
              <a:t>=</a:t>
            </a:r>
            <a:r>
              <a:rPr lang="en-US" sz="1077" dirty="0">
                <a:solidFill>
                  <a:srgbClr val="D53A05"/>
                </a:solidFill>
              </a:rPr>
              <a:t>"</a:t>
            </a:r>
            <a:r>
              <a:rPr lang="en-US" sz="1077" dirty="0" err="1">
                <a:solidFill>
                  <a:srgbClr val="D53A05"/>
                </a:solidFill>
              </a:rPr>
              <a:t>MyApp.MainPage</a:t>
            </a:r>
            <a:r>
              <a:rPr lang="en-US" sz="1077" dirty="0">
                <a:solidFill>
                  <a:srgbClr val="D53A05"/>
                </a:solidFill>
              </a:rPr>
              <a:t>"</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err="1">
                <a:solidFill>
                  <a:schemeClr val="tx1"/>
                </a:solidFill>
              </a:rPr>
              <a:t>.Children</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Profile.png</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a:t>
            </a:r>
          </a:p>
          <a:p>
            <a:r>
              <a:rPr lang="de-DE" sz="1077" dirty="0">
                <a:solidFill>
                  <a:schemeClr val="tx1"/>
                </a:solidFill>
              </a:rPr>
              <a:t>                 </a:t>
            </a:r>
            <a:r>
              <a:rPr lang="de-DE" sz="1077" dirty="0" err="1">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err="1">
                <a:solidFill>
                  <a:srgbClr val="654792"/>
                </a:solidFill>
              </a:rPr>
              <a:t>Placeholder</a:t>
            </a:r>
            <a:r>
              <a:rPr lang="de-DE" sz="1077" dirty="0">
                <a:solidFill>
                  <a:schemeClr val="tx1"/>
                </a:solidFill>
              </a:rPr>
              <a:t>=</a:t>
            </a:r>
            <a:r>
              <a:rPr lang="de-DE" sz="1077" dirty="0">
                <a:solidFill>
                  <a:srgbClr val="D53A05"/>
                </a:solidFill>
              </a:rPr>
              <a:t>"Username"</a:t>
            </a:r>
          </a:p>
          <a:p>
            <a:r>
              <a:rPr lang="da-DK" sz="1077" dirty="0">
                <a:solidFill>
                  <a:schemeClr val="tx1"/>
                </a:solidFill>
              </a:rPr>
              <a:t>               </a:t>
            </a:r>
            <a:r>
              <a:rPr lang="da-DK" sz="1077" dirty="0" err="1">
                <a:solidFill>
                  <a:srgbClr val="654792"/>
                </a:solidFill>
              </a:rPr>
              <a:t>Text</a:t>
            </a:r>
            <a:r>
              <a:rPr lang="da-DK" sz="1077" dirty="0">
                <a:solidFill>
                  <a:schemeClr val="tx1"/>
                </a:solidFill>
              </a:rPr>
              <a:t>=</a:t>
            </a:r>
            <a:r>
              <a:rPr lang="da-DK" sz="1077" dirty="0">
                <a:solidFill>
                  <a:srgbClr val="D53A05"/>
                </a:solidFill>
              </a:rPr>
              <a:t>"{Binding </a:t>
            </a:r>
            <a:r>
              <a:rPr lang="da-DK" sz="1077" dirty="0" err="1">
                <a:solidFill>
                  <a:srgbClr val="D53A05"/>
                </a:solidFill>
              </a:rPr>
              <a:t>Username</a:t>
            </a:r>
            <a:r>
              <a:rPr lang="da-DK" sz="1077" dirty="0">
                <a:solidFill>
                  <a:srgbClr val="D53A05"/>
                </a:solidFill>
              </a:rPr>
              <a:t>}"</a:t>
            </a:r>
            <a:r>
              <a:rPr lang="da-DK" sz="1077" dirty="0">
                <a:solidFill>
                  <a:schemeClr val="tx1"/>
                </a:solidFill>
              </a:rPr>
              <a:t>/&gt;</a:t>
            </a:r>
          </a:p>
          <a:p>
            <a:r>
              <a:rPr lang="da-DK" sz="1077" dirty="0">
                <a:solidFill>
                  <a:schemeClr val="tx1"/>
                </a:solidFill>
              </a:rPr>
              <a:t>        &lt;</a:t>
            </a:r>
            <a:r>
              <a:rPr lang="da-DK" sz="1077" dirty="0" err="1">
                <a:solidFill>
                  <a:srgbClr val="53954A"/>
                </a:solidFill>
              </a:rPr>
              <a:t>Entry</a:t>
            </a:r>
            <a:r>
              <a:rPr lang="da-DK" sz="1077" dirty="0">
                <a:solidFill>
                  <a:srgbClr val="53954A"/>
                </a:solidFill>
              </a:rPr>
              <a:t>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p>
          <a:p>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"{Binding Password}"</a:t>
            </a:r>
          </a:p>
          <a:p>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"Login" </a:t>
            </a:r>
            <a:r>
              <a:rPr lang="nl-NL" sz="1077" dirty="0" err="1">
                <a:solidFill>
                  <a:srgbClr val="654792"/>
                </a:solidFill>
              </a:rPr>
              <a:t>TextColor</a:t>
            </a:r>
            <a:r>
              <a:rPr lang="nl-NL" sz="1077" dirty="0">
                <a:solidFill>
                  <a:schemeClr val="tx1"/>
                </a:solidFill>
              </a:rPr>
              <a:t>=</a:t>
            </a:r>
            <a:r>
              <a:rPr lang="nl-NL" sz="1077" dirty="0">
                <a:solidFill>
                  <a:srgbClr val="D53A05"/>
                </a:solidFill>
              </a:rPr>
              <a:t>"White"</a:t>
            </a:r>
          </a:p>
          <a:p>
            <a:r>
              <a:rPr lang="en-US" sz="1077" dirty="0">
                <a:solidFill>
                  <a:schemeClr val="tx1"/>
                </a:solidFill>
              </a:rPr>
              <a:t>                </a:t>
            </a:r>
            <a:r>
              <a:rPr lang="en-US" sz="1077" dirty="0" err="1">
                <a:solidFill>
                  <a:srgbClr val="654792"/>
                </a:solidFill>
              </a:rPr>
              <a:t>BackgroundColor</a:t>
            </a:r>
            <a:r>
              <a:rPr lang="en-US" sz="1077" dirty="0">
                <a:solidFill>
                  <a:schemeClr val="tx1"/>
                </a:solidFill>
              </a:rPr>
              <a:t>=</a:t>
            </a:r>
            <a:r>
              <a:rPr lang="en-US" sz="1077" dirty="0">
                <a:solidFill>
                  <a:srgbClr val="D53A05"/>
                </a:solidFill>
              </a:rPr>
              <a:t>"#77D065"</a:t>
            </a:r>
          </a:p>
          <a:p>
            <a:r>
              <a:rPr lang="en-US" sz="1077" dirty="0">
                <a:solidFill>
                  <a:schemeClr val="tx1"/>
                </a:solidFill>
              </a:rPr>
              <a:t>                </a:t>
            </a:r>
            <a:r>
              <a:rPr lang="en-US" sz="1077" dirty="0">
                <a:solidFill>
                  <a:srgbClr val="654792"/>
                </a:solidFill>
              </a:rPr>
              <a:t>Command</a:t>
            </a:r>
            <a:r>
              <a:rPr lang="en-US" sz="1077" dirty="0">
                <a:solidFill>
                  <a:schemeClr val="tx1"/>
                </a:solidFill>
              </a:rPr>
              <a:t>=</a:t>
            </a:r>
            <a:r>
              <a:rPr lang="en-US" sz="1077" dirty="0">
                <a:solidFill>
                  <a:srgbClr val="D53A05"/>
                </a:solidFill>
              </a:rPr>
              <a:t>"{Binding </a:t>
            </a:r>
            <a:r>
              <a:rPr lang="en-US" sz="1077" dirty="0" err="1">
                <a:solidFill>
                  <a:srgbClr val="D53A05"/>
                </a:solidFill>
              </a:rPr>
              <a:t>LoginCommand</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Settings.png</a:t>
            </a:r>
            <a:r>
              <a:rPr lang="en-US" sz="1077" dirty="0">
                <a:solidFill>
                  <a:srgbClr val="D53A05"/>
                </a:solidFill>
              </a:rPr>
              <a:t>"</a:t>
            </a:r>
            <a:r>
              <a:rPr lang="en-US" sz="1077" dirty="0">
                <a:solidFill>
                  <a:schemeClr val="tx1"/>
                </a:solidFill>
              </a:rPr>
              <a:t>&gt;</a:t>
            </a:r>
          </a:p>
          <a:p>
            <a:r>
              <a:rPr lang="fi-FI" sz="1077" dirty="0">
                <a:solidFill>
                  <a:srgbClr val="848684"/>
                </a:solidFill>
              </a:rPr>
              <a:t>    &lt;!-- </a:t>
            </a:r>
            <a:r>
              <a:rPr lang="fi-FI" sz="1077" dirty="0" err="1">
                <a:solidFill>
                  <a:srgbClr val="848684"/>
                </a:solidFill>
              </a:rPr>
              <a:t>Settings</a:t>
            </a:r>
            <a:r>
              <a:rPr lang="fi-FI" sz="1077" dirty="0">
                <a:solidFill>
                  <a:srgbClr val="848684"/>
                </a:solidFill>
              </a:rPr>
              <a:t> --&gt;</a:t>
            </a:r>
          </a:p>
          <a:p>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r>
              <a:rPr lang="fi-FI" sz="1077">
                <a:solidFill>
                  <a:schemeClr val="tx1"/>
                </a:solidFill>
              </a:rPr>
              <a:t>&lt;/</a:t>
            </a:r>
            <a:r>
              <a:rPr lang="fi-FI" sz="1077">
                <a:solidFill>
                  <a:srgbClr val="53954A"/>
                </a:solidFill>
              </a:rPr>
              <a:t>TabbedPage</a:t>
            </a:r>
            <a:r>
              <a:rPr lang="fi-FI" sz="1077">
                <a:solidFill>
                  <a:schemeClr val="tx1"/>
                </a:solidFill>
              </a:rPr>
              <a:t>&gt;</a:t>
            </a:r>
            <a:endParaRPr lang="en-US" sz="1077" dirty="0">
              <a:solidFill>
                <a:schemeClr val="tx1"/>
              </a:solidFill>
            </a:endParaRPr>
          </a:p>
          <a:p>
            <a:endParaRPr lang="en-US" sz="1077"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19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Vistas básicas</a:t>
            </a:r>
          </a:p>
        </p:txBody>
      </p:sp>
      <p:sp>
        <p:nvSpPr>
          <p:cNvPr id="5" name="Marcador de texto 4"/>
          <p:cNvSpPr>
            <a:spLocks noGrp="1"/>
          </p:cNvSpPr>
          <p:nvPr>
            <p:ph type="subTitle" idx="1"/>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 patron MVVM</a:t>
            </a:r>
          </a:p>
        </p:txBody>
      </p:sp>
    </p:spTree>
    <p:extLst>
      <p:ext uri="{BB962C8B-B14F-4D97-AF65-F5344CB8AC3E}">
        <p14:creationId xmlns:p14="http://schemas.microsoft.com/office/powerpoint/2010/main" val="22035242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90" y="297307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20" y="3890352"/>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801" y="4807626"/>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74897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err="1"/>
                        <a:t>Xcode</a:t>
                      </a:r>
                      <a:endParaRPr lang="es-ES" sz="2400" dirty="0"/>
                    </a:p>
                  </a:txBody>
                  <a:tcPr marL="91427" marR="91427" marT="45713" marB="45713"/>
                </a:tc>
                <a:tc>
                  <a:txBody>
                    <a:bodyPr/>
                    <a:lstStyle/>
                    <a:p>
                      <a:pPr algn="ctr"/>
                      <a:r>
                        <a:rPr lang="es-ES" sz="2400" dirty="0"/>
                        <a:t>Android Studio</a:t>
                      </a:r>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extLst>
                  <a:ext uri="{0D108BD9-81ED-4DB2-BD59-A6C34878D82A}">
                    <a16:rowId xmlns:a16="http://schemas.microsoft.com/office/drawing/2014/main" val="10001"/>
                  </a:ext>
                </a:extLst>
              </a:tr>
              <a:tr h="1188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a:t>ObjectiveC</a:t>
                      </a:r>
                      <a:r>
                        <a:rPr lang="es-ES" sz="2400" dirty="0"/>
                        <a:t> o Swift</a:t>
                      </a:r>
                    </a:p>
                    <a:p>
                      <a:pPr algn="ctr"/>
                      <a:endParaRPr lang="es-ES" sz="2400" dirty="0"/>
                    </a:p>
                  </a:txBody>
                  <a:tcPr marL="91427" marR="91427" marT="45713" marB="45713"/>
                </a:tc>
                <a:tc>
                  <a:txBody>
                    <a:bodyPr/>
                    <a:lstStyle/>
                    <a:p>
                      <a:pPr algn="ctr"/>
                      <a:r>
                        <a:rPr lang="es-ES" sz="2400" dirty="0"/>
                        <a:t>Java</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MVC</a:t>
                      </a:r>
                    </a:p>
                  </a:txBody>
                  <a:tcPr marL="91427" marR="91427" marT="45713" marB="45713"/>
                </a:tc>
                <a:tc>
                  <a:txBody>
                    <a:bodyPr/>
                    <a:lstStyle/>
                    <a:p>
                      <a:pPr algn="ctr"/>
                      <a:r>
                        <a:rPr lang="es-ES" sz="2400" dirty="0"/>
                        <a:t>MVC</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45582" y="5337276"/>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0598810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87" y="297722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18" y="3805513"/>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799" y="4404312"/>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38321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p>
                    <a:p>
                      <a:pPr algn="ctr"/>
                      <a:endParaRPr lang="es-ES" sz="2400" dirty="0"/>
                    </a:p>
                  </a:txBody>
                  <a:tcPr marL="91427" marR="91427" marT="45713" marB="45713"/>
                </a:tc>
                <a:extLst>
                  <a:ext uri="{0D108BD9-81ED-4DB2-BD59-A6C34878D82A}">
                    <a16:rowId xmlns:a16="http://schemas.microsoft.com/office/drawing/2014/main" val="10001"/>
                  </a:ext>
                </a:extLst>
              </a:tr>
              <a:tr h="822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a:p>
                  </a:txBody>
                  <a:tcPr marL="91427" marR="91427" marT="45713" marB="45713"/>
                </a:tc>
                <a:tc>
                  <a:txBody>
                    <a:bodyPr/>
                    <a:lstStyle/>
                    <a:p>
                      <a:pPr algn="ctr"/>
                      <a:r>
                        <a:rPr lang="es-ES" sz="2400" dirty="0"/>
                        <a:t>C#</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00154" y="4940953"/>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8"/>
          <p:cNvSpPr/>
          <p:nvPr/>
        </p:nvSpPr>
        <p:spPr>
          <a:xfrm>
            <a:off x="2815222" y="1900281"/>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11" name="Rectangle 19"/>
          <p:cNvSpPr/>
          <p:nvPr/>
        </p:nvSpPr>
        <p:spPr>
          <a:xfrm>
            <a:off x="5634222" y="1900281"/>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12" name="Rectangle 20"/>
          <p:cNvSpPr/>
          <p:nvPr/>
        </p:nvSpPr>
        <p:spPr>
          <a:xfrm>
            <a:off x="8453222" y="1921061"/>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cxnSp>
        <p:nvCxnSpPr>
          <p:cNvPr id="13" name="Straight Arrow Connector 21"/>
          <p:cNvCxnSpPr/>
          <p:nvPr/>
        </p:nvCxnSpPr>
        <p:spPr>
          <a:xfrm>
            <a:off x="4339005" y="3140087"/>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415194" y="2454385"/>
            <a:ext cx="1237549" cy="657395"/>
          </a:xfrm>
          <a:prstGeom prst="rect">
            <a:avLst/>
          </a:prstGeom>
          <a:noFill/>
        </p:spPr>
        <p:txBody>
          <a:bodyPr wrap="square" rtlCol="0">
            <a:spAutoFit/>
          </a:bodyPr>
          <a:lstStyle/>
          <a:p>
            <a:r>
              <a:rPr lang="en-US" sz="1200" dirty="0"/>
              <a:t>get/set </a:t>
            </a:r>
            <a:r>
              <a:rPr lang="en-US" sz="1200" dirty="0" err="1"/>
              <a:t>Propiedades</a:t>
            </a:r>
            <a:endParaRPr lang="en-US" sz="1200" dirty="0"/>
          </a:p>
          <a:p>
            <a:r>
              <a:rPr lang="en-US" sz="1200" dirty="0" err="1"/>
              <a:t>Comandos</a:t>
            </a:r>
            <a:endParaRPr lang="en-US" sz="1200" dirty="0"/>
          </a:p>
        </p:txBody>
      </p:sp>
      <p:cxnSp>
        <p:nvCxnSpPr>
          <p:cNvPr id="15" name="Straight Arrow Connector 23"/>
          <p:cNvCxnSpPr/>
          <p:nvPr/>
        </p:nvCxnSpPr>
        <p:spPr>
          <a:xfrm flipH="1">
            <a:off x="4339005" y="3978168"/>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339006" y="3978168"/>
            <a:ext cx="1295216" cy="276999"/>
          </a:xfrm>
          <a:prstGeom prst="rect">
            <a:avLst/>
          </a:prstGeom>
          <a:noFill/>
        </p:spPr>
        <p:txBody>
          <a:bodyPr wrap="square" rtlCol="0">
            <a:spAutoFit/>
          </a:bodyPr>
          <a:lstStyle/>
          <a:p>
            <a:r>
              <a:rPr lang="en-US" sz="1200" dirty="0" err="1"/>
              <a:t>Notifica</a:t>
            </a:r>
            <a:r>
              <a:rPr lang="en-US" sz="1200" dirty="0"/>
              <a:t> </a:t>
            </a:r>
            <a:r>
              <a:rPr lang="en-US" sz="1200" dirty="0" err="1"/>
              <a:t>cambios</a:t>
            </a:r>
            <a:endParaRPr lang="en-US" sz="1200" dirty="0"/>
          </a:p>
        </p:txBody>
      </p:sp>
      <p:cxnSp>
        <p:nvCxnSpPr>
          <p:cNvPr id="17" name="Straight Arrow Connector 25"/>
          <p:cNvCxnSpPr/>
          <p:nvPr/>
        </p:nvCxnSpPr>
        <p:spPr>
          <a:xfrm>
            <a:off x="7081817" y="3521033"/>
            <a:ext cx="1219027"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081816" y="2980248"/>
            <a:ext cx="1447595" cy="1034110"/>
          </a:xfrm>
          <a:prstGeom prst="rect">
            <a:avLst/>
          </a:prstGeom>
          <a:noFill/>
        </p:spPr>
        <p:txBody>
          <a:bodyPr wrap="square" rtlCol="0">
            <a:spAutoFit/>
          </a:bodyPr>
          <a:lstStyle/>
          <a:p>
            <a:r>
              <a:rPr lang="en-US" sz="1200" dirty="0"/>
              <a:t>C#</a:t>
            </a:r>
          </a:p>
          <a:p>
            <a:endParaRPr lang="en-US" sz="1200" dirty="0"/>
          </a:p>
          <a:p>
            <a:endParaRPr lang="en-US" sz="1200" dirty="0"/>
          </a:p>
          <a:p>
            <a:endParaRPr lang="en-US" sz="1200" dirty="0"/>
          </a:p>
          <a:p>
            <a:r>
              <a:rPr lang="en-US" sz="1200" dirty="0"/>
              <a:t>Models</a:t>
            </a:r>
          </a:p>
        </p:txBody>
      </p:sp>
      <p:sp>
        <p:nvSpPr>
          <p:cNvPr id="19" name="Rectangle 27"/>
          <p:cNvSpPr/>
          <p:nvPr/>
        </p:nvSpPr>
        <p:spPr>
          <a:xfrm>
            <a:off x="2967601" y="2052660"/>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0" name="Rectangle 28"/>
          <p:cNvSpPr/>
          <p:nvPr/>
        </p:nvSpPr>
        <p:spPr>
          <a:xfrm>
            <a:off x="3119979" y="2205038"/>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1" name="Rectangle 29"/>
          <p:cNvSpPr/>
          <p:nvPr/>
        </p:nvSpPr>
        <p:spPr>
          <a:xfrm>
            <a:off x="5786600" y="2052660"/>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2" name="Rectangle 30"/>
          <p:cNvSpPr/>
          <p:nvPr/>
        </p:nvSpPr>
        <p:spPr>
          <a:xfrm>
            <a:off x="5938979" y="2205038"/>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3" name="Rectangle 31"/>
          <p:cNvSpPr/>
          <p:nvPr/>
        </p:nvSpPr>
        <p:spPr>
          <a:xfrm>
            <a:off x="8605600" y="2073439"/>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4" name="Rectangle 32"/>
          <p:cNvSpPr/>
          <p:nvPr/>
        </p:nvSpPr>
        <p:spPr>
          <a:xfrm>
            <a:off x="8757979" y="2225817"/>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5" name="Rectangle 33"/>
          <p:cNvSpPr/>
          <p:nvPr/>
        </p:nvSpPr>
        <p:spPr>
          <a:xfrm>
            <a:off x="2815222" y="5500171"/>
            <a:ext cx="6964788" cy="503984"/>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3"/>
                </a:solidFill>
              </a:rPr>
              <a:t>Cross Platform</a:t>
            </a:r>
          </a:p>
        </p:txBody>
      </p:sp>
      <p:sp>
        <p:nvSpPr>
          <p:cNvPr id="27"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MVVM</a:t>
            </a:r>
          </a:p>
        </p:txBody>
      </p:sp>
    </p:spTree>
    <p:extLst>
      <p:ext uri="{BB962C8B-B14F-4D97-AF65-F5344CB8AC3E}">
        <p14:creationId xmlns:p14="http://schemas.microsoft.com/office/powerpoint/2010/main" val="2301625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 Placeholder 2"/>
          <p:cNvSpPr txBox="1">
            <a:spLocks/>
          </p:cNvSpPr>
          <p:nvPr/>
        </p:nvSpPr>
        <p:spPr>
          <a:xfrm>
            <a:off x="418643" y="1412044"/>
            <a:ext cx="9564587" cy="470623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Mayor </a:t>
            </a:r>
            <a:r>
              <a:rPr lang="en-US" sz="3921" dirty="0" err="1"/>
              <a:t>facilidad</a:t>
            </a:r>
            <a:r>
              <a:rPr lang="en-US" sz="3921" dirty="0"/>
              <a:t> para </a:t>
            </a:r>
            <a:r>
              <a:rPr lang="en-US" sz="3921" dirty="0" err="1"/>
              <a:t>mantener</a:t>
            </a:r>
            <a:r>
              <a:rPr lang="en-US" sz="3921" dirty="0"/>
              <a:t>, extender y </a:t>
            </a:r>
            <a:r>
              <a:rPr lang="en-US" sz="3921" b="1" dirty="0" err="1"/>
              <a:t>compartir</a:t>
            </a:r>
            <a:r>
              <a:rPr lang="en-US" sz="3921" dirty="0"/>
              <a:t> el </a:t>
            </a:r>
            <a:r>
              <a:rPr lang="en-US" sz="3921" dirty="0" err="1"/>
              <a:t>código</a:t>
            </a:r>
            <a:r>
              <a:rPr lang="en-US" sz="3921" dirty="0"/>
              <a:t>.</a:t>
            </a:r>
          </a:p>
          <a:p>
            <a:r>
              <a:rPr lang="en-US" sz="3921" dirty="0" err="1"/>
              <a:t>Más</a:t>
            </a:r>
            <a:r>
              <a:rPr lang="en-US" sz="3921" dirty="0"/>
              <a:t> </a:t>
            </a:r>
            <a:r>
              <a:rPr lang="en-US" sz="3921" dirty="0" err="1"/>
              <a:t>facilidad</a:t>
            </a:r>
            <a:r>
              <a:rPr lang="en-US" sz="3921" dirty="0"/>
              <a:t> a la hora de </a:t>
            </a:r>
            <a:r>
              <a:rPr lang="en-US" sz="3921" dirty="0" err="1"/>
              <a:t>colaborar</a:t>
            </a:r>
            <a:r>
              <a:rPr lang="en-US" sz="3921" dirty="0"/>
              <a:t>.</a:t>
            </a:r>
          </a:p>
          <a:p>
            <a:r>
              <a:rPr lang="en-US" sz="3921" b="1" dirty="0"/>
              <a:t>Testing</a:t>
            </a:r>
            <a:r>
              <a:rPr lang="en-US" sz="3921" dirty="0"/>
              <a:t>.</a:t>
            </a:r>
          </a:p>
          <a:p>
            <a:r>
              <a:rPr lang="en-US" sz="3921" dirty="0" err="1"/>
              <a:t>Más</a:t>
            </a:r>
            <a:r>
              <a:rPr lang="en-US" sz="3921" dirty="0"/>
              <a:t> </a:t>
            </a:r>
            <a:r>
              <a:rPr lang="en-US" sz="3921" dirty="0" err="1"/>
              <a:t>fácil</a:t>
            </a:r>
            <a:r>
              <a:rPr lang="en-US" sz="3921" dirty="0"/>
              <a:t> de </a:t>
            </a:r>
            <a:r>
              <a:rPr lang="en-US" sz="3921" b="1" dirty="0" err="1"/>
              <a:t>diseñar</a:t>
            </a:r>
            <a:r>
              <a:rPr lang="en-US" sz="3921" dirty="0"/>
              <a:t>.</a:t>
            </a:r>
          </a:p>
        </p:txBody>
      </p:sp>
      <p:sp>
        <p:nvSpPr>
          <p:cNvPr id="6"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Pero... ¿Por </a:t>
            </a:r>
            <a:r>
              <a:rPr lang="pt-BR" sz="5998" dirty="0" err="1"/>
              <a:t>qué</a:t>
            </a:r>
            <a:r>
              <a:rPr lang="pt-BR" sz="5998" dirty="0"/>
              <a:t> MVVM?</a:t>
            </a:r>
          </a:p>
        </p:txBody>
      </p:sp>
    </p:spTree>
    <p:extLst>
      <p:ext uri="{BB962C8B-B14F-4D97-AF65-F5344CB8AC3E}">
        <p14:creationId xmlns:p14="http://schemas.microsoft.com/office/powerpoint/2010/main" val="11197807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MVVM</a:t>
            </a:r>
          </a:p>
        </p:txBody>
      </p:sp>
      <p:sp>
        <p:nvSpPr>
          <p:cNvPr id="5" name="Marcador de texto 4"/>
          <p:cNvSpPr>
            <a:spLocks noGrp="1"/>
          </p:cNvSpPr>
          <p:nvPr>
            <p:ph type="subTitle" idx="1"/>
          </p:nvPr>
        </p:nvSpPr>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Plugins</a:t>
            </a:r>
          </a:p>
        </p:txBody>
      </p:sp>
    </p:spTree>
    <p:extLst>
      <p:ext uri="{BB962C8B-B14F-4D97-AF65-F5344CB8AC3E}">
        <p14:creationId xmlns:p14="http://schemas.microsoft.com/office/powerpoint/2010/main" val="36864856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4407" y="2835872"/>
            <a:ext cx="7020290" cy="402164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58929" y="2383172"/>
            <a:ext cx="10971244" cy="1193630"/>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842" spc="-400" dirty="0">
                <a:solidFill>
                  <a:schemeClr val="tx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957" y="2651648"/>
            <a:ext cx="5754088" cy="2688623"/>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956" y="2183681"/>
            <a:ext cx="1901775" cy="445637"/>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5113" y="2183681"/>
            <a:ext cx="1901775" cy="445637"/>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270" y="2183681"/>
            <a:ext cx="1901775" cy="44563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885" y="1235141"/>
            <a:ext cx="783918" cy="783916"/>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4043" y="1232204"/>
            <a:ext cx="783918" cy="783916"/>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199" y="1232204"/>
            <a:ext cx="783918" cy="783916"/>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685" y="2846898"/>
            <a:ext cx="738318" cy="67027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843" y="2846898"/>
            <a:ext cx="738318" cy="67027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2998" y="2846898"/>
            <a:ext cx="738318" cy="67027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957" y="3544135"/>
            <a:ext cx="5754088" cy="84359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30062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190" y="816800"/>
            <a:ext cx="4397876" cy="2037587"/>
          </a:xfrm>
        </p:spPr>
        <p:txBody>
          <a:bodyPr>
            <a:normAutofit fontScale="90000"/>
          </a:bodyPr>
          <a:lstStyle/>
          <a:p>
            <a:r>
              <a:rPr lang="en-US" dirty="0" err="1"/>
              <a:t>Código</a:t>
            </a:r>
            <a:r>
              <a:rPr lang="en-US" dirty="0"/>
              <a:t> </a:t>
            </a:r>
            <a:r>
              <a:rPr lang="en-US" dirty="0" err="1"/>
              <a:t>específico</a:t>
            </a:r>
            <a:r>
              <a:rPr lang="en-US" dirty="0"/>
              <a:t> de </a:t>
            </a:r>
            <a:r>
              <a:rPr lang="en-US" dirty="0" err="1"/>
              <a:t>plataforma</a:t>
            </a:r>
            <a:endParaRPr lang="en-US" dirty="0"/>
          </a:p>
        </p:txBody>
      </p:sp>
      <p:sp>
        <p:nvSpPr>
          <p:cNvPr id="44" name="Text Placeholder 18"/>
          <p:cNvSpPr txBox="1">
            <a:spLocks/>
          </p:cNvSpPr>
          <p:nvPr/>
        </p:nvSpPr>
        <p:spPr>
          <a:xfrm>
            <a:off x="7207189" y="3087457"/>
            <a:ext cx="3974274" cy="2238064"/>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a:t>
            </a:r>
            <a:r>
              <a:rPr lang="en-US" sz="2745" dirty="0" err="1">
                <a:solidFill>
                  <a:schemeClr val="tx1"/>
                </a:solidFill>
                <a:latin typeface="+mj-lt"/>
              </a:rPr>
              <a:t>Qué</a:t>
            </a:r>
            <a:r>
              <a:rPr lang="en-US" sz="2745" dirty="0">
                <a:solidFill>
                  <a:schemeClr val="tx1"/>
                </a:solidFill>
                <a:latin typeface="+mj-lt"/>
              </a:rPr>
              <a:t> </a:t>
            </a:r>
            <a:r>
              <a:rPr lang="en-US" sz="2745" dirty="0" err="1">
                <a:solidFill>
                  <a:schemeClr val="tx1"/>
                </a:solidFill>
                <a:latin typeface="+mj-lt"/>
              </a:rPr>
              <a:t>ocurre</a:t>
            </a:r>
            <a:r>
              <a:rPr lang="en-US" sz="2745" dirty="0">
                <a:solidFill>
                  <a:schemeClr val="tx1"/>
                </a:solidFill>
                <a:latin typeface="+mj-lt"/>
              </a:rPr>
              <a:t> </a:t>
            </a:r>
            <a:r>
              <a:rPr lang="en-US" sz="2745" dirty="0" err="1">
                <a:solidFill>
                  <a:schemeClr val="tx1"/>
                </a:solidFill>
                <a:latin typeface="+mj-lt"/>
              </a:rPr>
              <a:t>si</a:t>
            </a:r>
            <a:r>
              <a:rPr lang="en-US" sz="2745" dirty="0">
                <a:solidFill>
                  <a:schemeClr val="tx1"/>
                </a:solidFill>
                <a:latin typeface="+mj-lt"/>
              </a:rPr>
              <a:t> </a:t>
            </a:r>
            <a:r>
              <a:rPr lang="en-US" sz="2745" dirty="0" err="1">
                <a:solidFill>
                  <a:schemeClr val="tx1"/>
                </a:solidFill>
                <a:latin typeface="+mj-lt"/>
              </a:rPr>
              <a:t>necesitamos</a:t>
            </a:r>
            <a:r>
              <a:rPr lang="en-US" sz="2745" dirty="0">
                <a:solidFill>
                  <a:schemeClr val="tx1"/>
                </a:solidFill>
                <a:latin typeface="+mj-lt"/>
              </a:rPr>
              <a:t> accede a </a:t>
            </a:r>
            <a:r>
              <a:rPr lang="en-US" sz="2745" dirty="0" err="1">
                <a:solidFill>
                  <a:schemeClr val="tx1"/>
                </a:solidFill>
                <a:latin typeface="+mj-lt"/>
              </a:rPr>
              <a:t>características</a:t>
            </a:r>
            <a:r>
              <a:rPr lang="en-US" sz="2745" dirty="0">
                <a:solidFill>
                  <a:schemeClr val="tx1"/>
                </a:solidFill>
                <a:latin typeface="+mj-lt"/>
              </a:rPr>
              <a:t> </a:t>
            </a:r>
            <a:r>
              <a:rPr lang="en-US" sz="2745" dirty="0" err="1">
                <a:solidFill>
                  <a:schemeClr val="tx1"/>
                </a:solidFill>
                <a:latin typeface="+mj-lt"/>
              </a:rPr>
              <a:t>específicas</a:t>
            </a:r>
            <a:r>
              <a:rPr lang="en-US" sz="2745" dirty="0">
                <a:solidFill>
                  <a:schemeClr val="tx1"/>
                </a:solidFill>
                <a:latin typeface="+mj-lt"/>
              </a:rPr>
              <a:t> de la </a:t>
            </a:r>
            <a:r>
              <a:rPr lang="en-US" sz="2745" dirty="0" err="1">
                <a:solidFill>
                  <a:schemeClr val="tx1"/>
                </a:solidFill>
                <a:latin typeface="+mj-lt"/>
              </a:rPr>
              <a:t>plataforma</a:t>
            </a:r>
            <a:r>
              <a:rPr lang="en-US" sz="2745" dirty="0">
                <a:solidFill>
                  <a:schemeClr val="tx1"/>
                </a:solidFill>
                <a:latin typeface="+mj-lt"/>
              </a:rPr>
              <a:t>?</a:t>
            </a:r>
          </a:p>
          <a:p>
            <a:pPr marL="0" indent="0"/>
            <a:endParaRPr lang="en-US" sz="2745" dirty="0">
              <a:solidFill>
                <a:schemeClr val="tx1"/>
              </a:solidFill>
              <a:latin typeface="+mj-lt"/>
            </a:endParaRPr>
          </a:p>
        </p:txBody>
      </p:sp>
      <p:grpSp>
        <p:nvGrpSpPr>
          <p:cNvPr id="27" name="Group 26"/>
          <p:cNvGrpSpPr/>
          <p:nvPr/>
        </p:nvGrpSpPr>
        <p:grpSpPr>
          <a:xfrm>
            <a:off x="699449" y="1217685"/>
            <a:ext cx="6082012" cy="4371734"/>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125"/>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125"/>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8"/>
              <a:ext cx="1711153" cy="587125"/>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43964"/>
            </a:xfrm>
            <a:prstGeom prst="rect">
              <a:avLst/>
            </a:prstGeom>
            <a:noFill/>
          </p:spPr>
          <p:txBody>
            <a:bodyPr wrap="square" lIns="179259" tIns="143407" rIns="179259" bIns="143407" rtlCol="0">
              <a:spAutoFit/>
            </a:bodyPr>
            <a:lstStyle/>
            <a:p>
              <a:pPr defTabSz="913949"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GPS</a:t>
              </a:r>
            </a:p>
            <a:p>
              <a:pPr defTabSz="913949" fontAlgn="base">
                <a:lnSpc>
                  <a:spcPct val="120000"/>
                </a:lnSpc>
                <a:spcBef>
                  <a:spcPct val="0"/>
                </a:spcBef>
                <a:spcAft>
                  <a:spcPct val="0"/>
                </a:spcAft>
              </a:pPr>
              <a:r>
                <a:rPr lang="en-US" dirty="0" err="1">
                  <a:solidFill>
                    <a:schemeClr val="bg1"/>
                  </a:solidFill>
                </a:rPr>
                <a:t>Lámpara</a:t>
              </a:r>
              <a:endParaRPr lang="en-US" dirty="0">
                <a:solidFill>
                  <a:schemeClr val="bg1"/>
                </a:solidFill>
              </a:endParaRPr>
            </a:p>
            <a:p>
              <a:pPr defTabSz="913949"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Settings</a:t>
              </a:r>
            </a:p>
            <a:p>
              <a:pPr defTabSz="913949"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89" y="3344613"/>
              <a:ext cx="1596994" cy="1943964"/>
            </a:xfrm>
            <a:prstGeom prst="rect">
              <a:avLst/>
            </a:prstGeom>
            <a:noFill/>
          </p:spPr>
          <p:txBody>
            <a:bodyPr wrap="square" lIns="179259" tIns="143407" rIns="179259" bIns="143407" rtlCol="0">
              <a:spAutoFit/>
            </a:bodyPr>
            <a:lstStyle/>
            <a:p>
              <a:pPr defTabSz="913949"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GPS</a:t>
              </a:r>
            </a:p>
            <a:p>
              <a:pPr defTabSz="913949" fontAlgn="base">
                <a:lnSpc>
                  <a:spcPct val="120000"/>
                </a:lnSpc>
                <a:spcBef>
                  <a:spcPct val="0"/>
                </a:spcBef>
                <a:spcAft>
                  <a:spcPct val="0"/>
                </a:spcAft>
              </a:pPr>
              <a:r>
                <a:rPr lang="en-US" dirty="0" err="1">
                  <a:solidFill>
                    <a:schemeClr val="bg1"/>
                  </a:solidFill>
                </a:rPr>
                <a:t>Lámpara</a:t>
              </a:r>
              <a:endParaRPr lang="en-US" dirty="0">
                <a:solidFill>
                  <a:schemeClr val="bg1"/>
                </a:solidFill>
              </a:endParaRPr>
            </a:p>
            <a:p>
              <a:pPr defTabSz="913949"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Settings</a:t>
              </a:r>
            </a:p>
            <a:p>
              <a:pPr defTabSz="913949"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43964"/>
            </a:xfrm>
            <a:prstGeom prst="rect">
              <a:avLst/>
            </a:prstGeom>
            <a:noFill/>
          </p:spPr>
          <p:txBody>
            <a:bodyPr wrap="square" lIns="179259" tIns="143407" rIns="179259" bIns="143407" rtlCol="0">
              <a:spAutoFit/>
            </a:bodyPr>
            <a:lstStyle/>
            <a:p>
              <a:pPr defTabSz="913949"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GPS</a:t>
              </a:r>
            </a:p>
            <a:p>
              <a:pPr defTabSz="913949" fontAlgn="base">
                <a:lnSpc>
                  <a:spcPct val="120000"/>
                </a:lnSpc>
                <a:spcBef>
                  <a:spcPct val="0"/>
                </a:spcBef>
                <a:spcAft>
                  <a:spcPct val="0"/>
                </a:spcAft>
              </a:pPr>
              <a:r>
                <a:rPr lang="en-US" dirty="0" err="1">
                  <a:solidFill>
                    <a:schemeClr val="bg1"/>
                  </a:solidFill>
                </a:rPr>
                <a:t>Lámpara</a:t>
              </a:r>
              <a:endParaRPr lang="en-US" dirty="0">
                <a:solidFill>
                  <a:schemeClr val="bg1"/>
                </a:solidFill>
              </a:endParaRPr>
            </a:p>
            <a:p>
              <a:pPr defTabSz="913949"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Settings</a:t>
              </a:r>
            </a:p>
            <a:p>
              <a:pPr defTabSz="913949"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7055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546" y="1714893"/>
            <a:ext cx="7120909" cy="3428215"/>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5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6"/>
              <a:ext cx="6073333" cy="66842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5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5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42449166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89958"/>
            <a:ext cx="6395576" cy="1584012"/>
          </a:xfrm>
        </p:spPr>
        <p:txBody>
          <a:bodyPr>
            <a:normAutofit fontScale="90000"/>
          </a:bodyPr>
          <a:lstStyle/>
          <a:p>
            <a:r>
              <a:rPr lang="en-US" sz="6399" dirty="0"/>
              <a:t>Plugins</a:t>
            </a:r>
            <a:br>
              <a:rPr lang="en-US" sz="6399" dirty="0"/>
            </a:br>
            <a:r>
              <a:rPr lang="en-US" sz="4266" dirty="0"/>
              <a:t>Xamarin</a:t>
            </a:r>
          </a:p>
        </p:txBody>
      </p:sp>
      <p:sp>
        <p:nvSpPr>
          <p:cNvPr id="44" name="Rectangle 43"/>
          <p:cNvSpPr/>
          <p:nvPr/>
        </p:nvSpPr>
        <p:spPr bwMode="auto">
          <a:xfrm>
            <a:off x="1355682" y="2163739"/>
            <a:ext cx="9480637" cy="146578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683" y="2373127"/>
            <a:ext cx="9480636" cy="9666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682" y="4092835"/>
            <a:ext cx="9480637" cy="1420889"/>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29" y="503894"/>
            <a:ext cx="5709319" cy="51489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5582145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a:t>
            </a:r>
            <a:r>
              <a:rPr lang="es-ES" sz="5294" dirty="0" err="1"/>
              <a:t>Plugins</a:t>
            </a:r>
            <a:endParaRPr lang="es-ES" sz="5294" dirty="0"/>
          </a:p>
        </p:txBody>
      </p:sp>
      <p:sp>
        <p:nvSpPr>
          <p:cNvPr id="5" name="Marcador de texto 4"/>
          <p:cNvSpPr>
            <a:spLocks noGrp="1"/>
          </p:cNvSpPr>
          <p:nvPr>
            <p:ph type="subTitle" idx="1"/>
          </p:nvPr>
        </p:nvSpPr>
        <p:spPr/>
        <p:txBody>
          <a:bodyPr/>
          <a:lstStyle/>
          <a:p>
            <a:r>
              <a:rPr lang="es-ES" dirty="0"/>
              <a:t>Posición GPS</a:t>
            </a:r>
          </a:p>
        </p:txBody>
      </p:sp>
    </p:spTree>
    <p:extLst>
      <p:ext uri="{BB962C8B-B14F-4D97-AF65-F5344CB8AC3E}">
        <p14:creationId xmlns:p14="http://schemas.microsoft.com/office/powerpoint/2010/main" val="41315242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a:t>¡GRACIAS!</a:t>
            </a:r>
            <a:endParaRPr lang="es-ES" dirty="0"/>
          </a:p>
        </p:txBody>
      </p:sp>
      <p:sp>
        <p:nvSpPr>
          <p:cNvPr id="13" name="Text Placeholder 12"/>
          <p:cNvSpPr>
            <a:spLocks noGrp="1"/>
          </p:cNvSpPr>
          <p:nvPr>
            <p:ph type="body" sz="quarter" idx="13"/>
          </p:nvPr>
        </p:nvSpPr>
        <p:spPr/>
        <p:txBody>
          <a:bodyPr/>
          <a:lstStyle/>
          <a:p>
            <a:r>
              <a:rPr lang="es-ES" dirty="0"/>
              <a:t>www.plainconcepts.com</a:t>
            </a:r>
          </a:p>
        </p:txBody>
      </p:sp>
      <p:sp>
        <p:nvSpPr>
          <p:cNvPr id="14" name="Text Placeholder 13"/>
          <p:cNvSpPr>
            <a:spLocks noGrp="1"/>
          </p:cNvSpPr>
          <p:nvPr>
            <p:ph type="body" sz="quarter" idx="14"/>
          </p:nvPr>
        </p:nvSpPr>
        <p:spPr/>
        <p:txBody>
          <a:bodyPr/>
          <a:lstStyle/>
          <a:p>
            <a:r>
              <a:rPr lang="es-ES" dirty="0"/>
              <a:t>@</a:t>
            </a:r>
            <a:r>
              <a:rPr lang="es-ES" dirty="0" err="1"/>
              <a:t>plainconcepts</a:t>
            </a:r>
            <a:endParaRPr lang="es-ES" dirty="0"/>
          </a:p>
        </p:txBody>
      </p:sp>
    </p:spTree>
    <p:extLst>
      <p:ext uri="{BB962C8B-B14F-4D97-AF65-F5344CB8AC3E}">
        <p14:creationId xmlns:p14="http://schemas.microsoft.com/office/powerpoint/2010/main" val="3217102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66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EC79280-207B-4D15-9C30-9A790EE91638}"/>
              </a:ext>
            </a:extLst>
          </p:cNvPr>
          <p:cNvSpPr>
            <a:spLocks noGrp="1"/>
          </p:cNvSpPr>
          <p:nvPr>
            <p:ph type="body" sz="quarter" idx="10"/>
          </p:nvPr>
        </p:nvSpPr>
        <p:spPr>
          <a:xfrm>
            <a:off x="269238" y="2921168"/>
            <a:ext cx="11653523" cy="1015663"/>
          </a:xfrm>
        </p:spPr>
        <p:txBody>
          <a:bodyPr/>
          <a:lstStyle/>
          <a:p>
            <a:pPr algn="ctr"/>
            <a:r>
              <a:rPr lang="es-ES" sz="6000" dirty="0">
                <a:solidFill>
                  <a:schemeClr val="accent1">
                    <a:lumMod val="50000"/>
                  </a:schemeClr>
                </a:solidFill>
              </a:rPr>
              <a:t>https://goo.gl/Q4R1DE</a:t>
            </a:r>
          </a:p>
        </p:txBody>
      </p:sp>
    </p:spTree>
    <p:extLst>
      <p:ext uri="{BB962C8B-B14F-4D97-AF65-F5344CB8AC3E}">
        <p14:creationId xmlns:p14="http://schemas.microsoft.com/office/powerpoint/2010/main" val="6931705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7494" y="2972496"/>
            <a:ext cx="11637012" cy="913007"/>
          </a:xfrm>
        </p:spPr>
        <p:txBody>
          <a:bodyPr/>
          <a:lstStyle/>
          <a:p>
            <a:r>
              <a:rPr lang="en-US" dirty="0"/>
              <a:t>¿</a:t>
            </a:r>
            <a:r>
              <a:rPr lang="en-US" dirty="0" err="1"/>
              <a:t>Repasamos</a:t>
            </a:r>
            <a:r>
              <a:rPr lang="en-US" dirty="0"/>
              <a:t> </a:t>
            </a:r>
            <a:r>
              <a:rPr lang="en-US" dirty="0" err="1"/>
              <a:t>conceptos</a:t>
            </a:r>
            <a:r>
              <a:rPr lang="en-US" dirty="0"/>
              <a:t>?</a:t>
            </a:r>
          </a:p>
        </p:txBody>
      </p:sp>
    </p:spTree>
    <p:extLst>
      <p:ext uri="{BB962C8B-B14F-4D97-AF65-F5344CB8AC3E}">
        <p14:creationId xmlns:p14="http://schemas.microsoft.com/office/powerpoint/2010/main" val="29895052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0378" y="497180"/>
            <a:ext cx="10971244" cy="1142838"/>
          </a:xfrm>
        </p:spPr>
        <p:txBody>
          <a:bodyPr/>
          <a:lstStyle/>
          <a:p>
            <a:pPr algn="ctr"/>
            <a:r>
              <a:rPr lang="en-US" sz="3200" dirty="0"/>
              <a:t>Xamarin – </a:t>
            </a:r>
            <a:r>
              <a:rPr lang="en-US" sz="3200" dirty="0" err="1"/>
              <a:t>Solución</a:t>
            </a:r>
            <a:r>
              <a:rPr lang="en-US" sz="3200" dirty="0"/>
              <a:t> </a:t>
            </a:r>
            <a:r>
              <a:rPr lang="en-US" sz="3200" dirty="0" err="1"/>
              <a:t>completa</a:t>
            </a:r>
            <a:r>
              <a:rPr lang="en-US" sz="3200" dirty="0"/>
              <a:t> para el Desarrollo </a:t>
            </a:r>
            <a:r>
              <a:rPr lang="en-US" sz="3200" dirty="0" err="1"/>
              <a:t>móvil</a:t>
            </a:r>
            <a:endParaRPr lang="en-US" sz="32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1609" y="2993845"/>
            <a:ext cx="18285407" cy="228568"/>
          </a:xfrm>
          <a:prstGeom prst="rect">
            <a:avLst/>
          </a:prstGeom>
        </p:spPr>
      </p:pic>
      <p:pic>
        <p:nvPicPr>
          <p:cNvPr id="7" name="Picture 6"/>
          <p:cNvPicPr>
            <a:picLocks noChangeAspect="1"/>
          </p:cNvPicPr>
          <p:nvPr/>
        </p:nvPicPr>
        <p:blipFill>
          <a:blip r:embed="rId4"/>
          <a:stretch>
            <a:fillRect/>
          </a:stretch>
        </p:blipFill>
        <p:spPr>
          <a:xfrm>
            <a:off x="2296264" y="2316931"/>
            <a:ext cx="2587880" cy="2635089"/>
          </a:xfrm>
          <a:prstGeom prst="rect">
            <a:avLst/>
          </a:prstGeom>
        </p:spPr>
      </p:pic>
      <p:pic>
        <p:nvPicPr>
          <p:cNvPr id="8" name="Picture 7"/>
          <p:cNvPicPr>
            <a:picLocks noChangeAspect="1"/>
          </p:cNvPicPr>
          <p:nvPr/>
        </p:nvPicPr>
        <p:blipFill>
          <a:blip r:embed="rId5"/>
          <a:stretch>
            <a:fillRect/>
          </a:stretch>
        </p:blipFill>
        <p:spPr>
          <a:xfrm>
            <a:off x="4808569" y="2316931"/>
            <a:ext cx="2583589" cy="2635089"/>
          </a:xfrm>
          <a:prstGeom prst="rect">
            <a:avLst/>
          </a:prstGeom>
        </p:spPr>
      </p:pic>
      <p:pic>
        <p:nvPicPr>
          <p:cNvPr id="9" name="Picture 8"/>
          <p:cNvPicPr>
            <a:picLocks noChangeAspect="1"/>
          </p:cNvPicPr>
          <p:nvPr/>
        </p:nvPicPr>
        <p:blipFill>
          <a:blip r:embed="rId6"/>
          <a:stretch>
            <a:fillRect/>
          </a:stretch>
        </p:blipFill>
        <p:spPr>
          <a:xfrm>
            <a:off x="-216043" y="2316931"/>
            <a:ext cx="2587880" cy="2635089"/>
          </a:xfrm>
          <a:prstGeom prst="rect">
            <a:avLst/>
          </a:prstGeom>
        </p:spPr>
      </p:pic>
      <p:pic>
        <p:nvPicPr>
          <p:cNvPr id="10" name="Picture 9"/>
          <p:cNvPicPr>
            <a:picLocks noChangeAspect="1"/>
          </p:cNvPicPr>
          <p:nvPr/>
        </p:nvPicPr>
        <p:blipFill>
          <a:blip r:embed="rId7"/>
          <a:stretch>
            <a:fillRect/>
          </a:stretch>
        </p:blipFill>
        <p:spPr>
          <a:xfrm>
            <a:off x="9828894" y="2316931"/>
            <a:ext cx="2587880" cy="2635089"/>
          </a:xfrm>
          <a:prstGeom prst="rect">
            <a:avLst/>
          </a:prstGeom>
        </p:spPr>
      </p:pic>
      <p:pic>
        <p:nvPicPr>
          <p:cNvPr id="11" name="Picture 10"/>
          <p:cNvPicPr>
            <a:picLocks noChangeAspect="1"/>
          </p:cNvPicPr>
          <p:nvPr/>
        </p:nvPicPr>
        <p:blipFill>
          <a:blip r:embed="rId8"/>
          <a:stretch>
            <a:fillRect/>
          </a:stretch>
        </p:blipFill>
        <p:spPr>
          <a:xfrm>
            <a:off x="7316586" y="2316931"/>
            <a:ext cx="2587880" cy="2635089"/>
          </a:xfrm>
          <a:prstGeom prst="rect">
            <a:avLst/>
          </a:prstGeom>
        </p:spPr>
      </p:pic>
      <p:sp>
        <p:nvSpPr>
          <p:cNvPr id="12" name="Rectangle 11"/>
          <p:cNvSpPr/>
          <p:nvPr/>
        </p:nvSpPr>
        <p:spPr bwMode="auto">
          <a:xfrm>
            <a:off x="1" y="3899326"/>
            <a:ext cx="12192000" cy="148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80184" y="4226854"/>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Develop</a:t>
            </a:r>
          </a:p>
        </p:txBody>
      </p:sp>
      <p:sp>
        <p:nvSpPr>
          <p:cNvPr id="14" name="TextBox 13"/>
          <p:cNvSpPr txBox="1"/>
          <p:nvPr/>
        </p:nvSpPr>
        <p:spPr>
          <a:xfrm>
            <a:off x="2592490"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Testear</a:t>
            </a:r>
            <a:endParaRPr lang="en-US" sz="2400" dirty="0">
              <a:gradFill>
                <a:gsLst>
                  <a:gs pos="2917">
                    <a:schemeClr val="tx1"/>
                  </a:gs>
                  <a:gs pos="30000">
                    <a:schemeClr val="tx1"/>
                  </a:gs>
                </a:gsLst>
                <a:lin ang="5400000" scaled="0"/>
              </a:gradFill>
            </a:endParaRPr>
          </a:p>
        </p:txBody>
      </p:sp>
      <p:sp>
        <p:nvSpPr>
          <p:cNvPr id="15" name="TextBox 14"/>
          <p:cNvSpPr txBox="1"/>
          <p:nvPr/>
        </p:nvSpPr>
        <p:spPr>
          <a:xfrm>
            <a:off x="5101105"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002" y="4324245"/>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310" y="4297369"/>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704"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823" y="2535501"/>
            <a:ext cx="2117353"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877"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8018" y="2535501"/>
            <a:ext cx="2108332"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826"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520" y="2535501"/>
            <a:ext cx="2112799"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0067" y="290404"/>
            <a:ext cx="11654187" cy="899410"/>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03520" y="2607970"/>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iOS</a:t>
            </a:r>
          </a:p>
        </p:txBody>
      </p:sp>
      <p:sp>
        <p:nvSpPr>
          <p:cNvPr id="22" name="TextBox 21"/>
          <p:cNvSpPr txBox="1"/>
          <p:nvPr/>
        </p:nvSpPr>
        <p:spPr>
          <a:xfrm>
            <a:off x="71925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Windows</a:t>
            </a:r>
          </a:p>
        </p:txBody>
      </p:sp>
      <p:sp>
        <p:nvSpPr>
          <p:cNvPr id="23" name="TextBox 22"/>
          <p:cNvSpPr txBox="1"/>
          <p:nvPr/>
        </p:nvSpPr>
        <p:spPr>
          <a:xfrm>
            <a:off x="50480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Android</a:t>
            </a:r>
          </a:p>
        </p:txBody>
      </p:sp>
      <p:sp>
        <p:nvSpPr>
          <p:cNvPr id="24" name="TextBox 23"/>
          <p:cNvSpPr txBox="1"/>
          <p:nvPr/>
        </p:nvSpPr>
        <p:spPr>
          <a:xfrm>
            <a:off x="2906400"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Objective-C</a:t>
            </a:r>
          </a:p>
          <a:p>
            <a:pPr algn="ctr" defTabSz="913949"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398"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C#</a:t>
            </a:r>
          </a:p>
          <a:p>
            <a:pPr algn="ctr" defTabSz="913949"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897"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Java</a:t>
            </a:r>
          </a:p>
          <a:p>
            <a:pPr algn="ctr" defTabSz="913949"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9448" y="5640540"/>
            <a:ext cx="11353105" cy="101375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a:t>No se </a:t>
            </a:r>
            <a:r>
              <a:rPr lang="en-US" sz="2353" dirty="0" err="1"/>
              <a:t>comparte</a:t>
            </a:r>
            <a:r>
              <a:rPr lang="en-US" sz="2353" dirty="0"/>
              <a:t> </a:t>
            </a:r>
            <a:r>
              <a:rPr lang="en-US" sz="2353" dirty="0" err="1"/>
              <a:t>código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lenguajes</a:t>
            </a:r>
            <a:r>
              <a:rPr lang="en-US" sz="2353" dirty="0"/>
              <a:t> &amp; </a:t>
            </a:r>
            <a:r>
              <a:rPr lang="en-US" sz="2353" dirty="0" err="1"/>
              <a:t>entornos</a:t>
            </a:r>
            <a:r>
              <a:rPr lang="en-US" sz="2353" dirty="0"/>
              <a:t> de </a:t>
            </a:r>
            <a:r>
              <a:rPr lang="en-US" sz="2353" dirty="0" err="1"/>
              <a:t>desarrollo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equipos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75" y="96673"/>
            <a:ext cx="231854" cy="10730674"/>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46" name="Group 45"/>
          <p:cNvGrpSpPr/>
          <p:nvPr/>
        </p:nvGrpSpPr>
        <p:grpSpPr>
          <a:xfrm>
            <a:off x="3568172" y="1563876"/>
            <a:ext cx="787210" cy="787210"/>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223" y="1560929"/>
            <a:ext cx="787210" cy="787210"/>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050" y="1573377"/>
            <a:ext cx="787210" cy="787210"/>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theme/theme1.xml><?xml version="1.0" encoding="utf-8"?>
<a:theme xmlns:a="http://schemas.openxmlformats.org/drawingml/2006/main" name="Theme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9EDCF03A94AC49921C3ABB7BDFCB3F" ma:contentTypeVersion="2" ma:contentTypeDescription="Create a new document." ma:contentTypeScope="" ma:versionID="c7a6a286c8d6145848d913063d60edc5">
  <xsd:schema xmlns:xsd="http://www.w3.org/2001/XMLSchema" xmlns:xs="http://www.w3.org/2001/XMLSchema" xmlns:p="http://schemas.microsoft.com/office/2006/metadata/properties" xmlns:ns2="204b01a4-1b46-4c78-96b4-48c9e96830a3" targetNamespace="http://schemas.microsoft.com/office/2006/metadata/properties" ma:root="true" ma:fieldsID="21ec870ac1ead7621c68ba89b76a63d5" ns2:_="">
    <xsd:import namespace="204b01a4-1b46-4c78-96b4-48c9e96830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4b01a4-1b46-4c78-96b4-48c9e96830a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9675AA-813E-4176-ABB1-5ACB293EB4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4b01a4-1b46-4c78-96b4-48c9e9683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77C9E3-1B06-46F1-B79D-4B433ADBAE5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204b01a4-1b46-4c78-96b4-48c9e96830a3"/>
    <ds:schemaRef ds:uri="http://www.w3.org/XML/1998/namespace"/>
  </ds:schemaRefs>
</ds:datastoreItem>
</file>

<file path=customXml/itemProps3.xml><?xml version="1.0" encoding="utf-8"?>
<ds:datastoreItem xmlns:ds="http://schemas.openxmlformats.org/officeDocument/2006/customXml" ds:itemID="{4CAA2E6C-506C-44BF-98B5-373FEE3DCA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17818</TotalTime>
  <Words>2106</Words>
  <Application>Microsoft Office PowerPoint</Application>
  <PresentationFormat>Panorámica</PresentationFormat>
  <Paragraphs>556</Paragraphs>
  <Slides>56</Slides>
  <Notes>36</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56</vt:i4>
      </vt:variant>
    </vt:vector>
  </HeadingPairs>
  <TitlesOfParts>
    <vt:vector size="71" baseType="lpstr">
      <vt:lpstr>Myriad Pro</vt:lpstr>
      <vt:lpstr>Helvetica35-Thin</vt:lpstr>
      <vt:lpstr>Tw Cen MT</vt:lpstr>
      <vt:lpstr>Consolas</vt:lpstr>
      <vt:lpstr>Open Sans</vt:lpstr>
      <vt:lpstr>Courier New</vt:lpstr>
      <vt:lpstr>Neo Sans Std Medium</vt:lpstr>
      <vt:lpstr>Helvetica</vt:lpstr>
      <vt:lpstr>Segoe UI </vt:lpstr>
      <vt:lpstr>Arial</vt:lpstr>
      <vt:lpstr>Segoe UI</vt:lpstr>
      <vt:lpstr>Calibri</vt:lpstr>
      <vt:lpstr>Wingdings</vt:lpstr>
      <vt:lpstr>Helvetica Light</vt:lpstr>
      <vt:lpstr>ThemeLight</vt:lpstr>
      <vt:lpstr>Aprendiendo Xamarin!</vt:lpstr>
      <vt:lpstr>¿Qué vamos a ver?</vt:lpstr>
      <vt:lpstr>Introducción al taller</vt:lpstr>
      <vt:lpstr>El taller</vt:lpstr>
      <vt:lpstr>Presentación de PowerPoint</vt:lpstr>
      <vt:lpstr>Presentación de PowerPoint</vt:lpstr>
      <vt:lpstr>¿Repasamos conceptos?</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Open Source</vt:lpstr>
      <vt:lpstr>C# mola</vt:lpstr>
      <vt:lpstr>C# mola</vt:lpstr>
      <vt:lpstr>Async/Await</vt:lpstr>
      <vt:lpstr>Android ItemClick, ¿ves diferencias?</vt:lpstr>
      <vt:lpstr>DEMO: Crear proyecto</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Estadísticas de código compartido</vt:lpstr>
      <vt:lpstr>Introducción a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DEMO: Vistas básicas</vt:lpstr>
      <vt:lpstr>El patron MVVM</vt:lpstr>
      <vt:lpstr>Presentación de PowerPoint</vt:lpstr>
      <vt:lpstr>Presentación de PowerPoint</vt:lpstr>
      <vt:lpstr>Presentación de PowerPoint</vt:lpstr>
      <vt:lpstr>Presentación de PowerPoint</vt:lpstr>
      <vt:lpstr>DEMO: MVVM</vt:lpstr>
      <vt:lpstr>Plugins</vt:lpstr>
      <vt:lpstr>Presentación de PowerPoint</vt:lpstr>
      <vt:lpstr>Código específico de plataforma</vt:lpstr>
      <vt:lpstr>Presentación de PowerPoint</vt:lpstr>
      <vt:lpstr>Plugins Xamarin</vt:lpstr>
      <vt:lpstr>DEMO: Plugins</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Assin Sunye</dc:creator>
  <cp:lastModifiedBy>Javier Suárez Ruiz</cp:lastModifiedBy>
  <cp:revision>931</cp:revision>
  <dcterms:created xsi:type="dcterms:W3CDTF">2015-09-03T07:07:39Z</dcterms:created>
  <dcterms:modified xsi:type="dcterms:W3CDTF">2018-02-21T15:49:32Z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0x0101000B9EDCF03A94AC49921C3ABB7BDFCB3F</vt:lpwstr>
  </property>
</Properties>
</file>